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48" r:id="rId5"/>
  </p:sldMasterIdLst>
  <p:notesMasterIdLst>
    <p:notesMasterId r:id="rId27"/>
  </p:notesMasterIdLst>
  <p:sldIdLst>
    <p:sldId id="324" r:id="rId6"/>
    <p:sldId id="258" r:id="rId7"/>
    <p:sldId id="321" r:id="rId8"/>
    <p:sldId id="310" r:id="rId9"/>
    <p:sldId id="283" r:id="rId10"/>
    <p:sldId id="284" r:id="rId11"/>
    <p:sldId id="285" r:id="rId12"/>
    <p:sldId id="278" r:id="rId13"/>
    <p:sldId id="291" r:id="rId14"/>
    <p:sldId id="280" r:id="rId15"/>
    <p:sldId id="265" r:id="rId16"/>
    <p:sldId id="317" r:id="rId17"/>
    <p:sldId id="289" r:id="rId18"/>
    <p:sldId id="277" r:id="rId19"/>
    <p:sldId id="290" r:id="rId20"/>
    <p:sldId id="286" r:id="rId21"/>
    <p:sldId id="307" r:id="rId22"/>
    <p:sldId id="320" r:id="rId23"/>
    <p:sldId id="264" r:id="rId24"/>
    <p:sldId id="315" r:id="rId25"/>
    <p:sldId id="3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ers, Greg" initials="SG" lastIdx="20" clrIdx="0">
    <p:extLst>
      <p:ext uri="{19B8F6BF-5375-455C-9EA6-DF929625EA0E}">
        <p15:presenceInfo xmlns:p15="http://schemas.microsoft.com/office/powerpoint/2012/main" userId="S::Greg.Sanders@woolpert.com::250b3eb0-3b15-48aa-8fd2-cebcd0dcc865" providerId="AD"/>
      </p:ext>
    </p:extLst>
  </p:cmAuthor>
  <p:cmAuthor id="2" name="Cocanougher, Marc" initials="CM" lastIdx="16" clrIdx="1">
    <p:extLst>
      <p:ext uri="{19B8F6BF-5375-455C-9EA6-DF929625EA0E}">
        <p15:presenceInfo xmlns:p15="http://schemas.microsoft.com/office/powerpoint/2012/main" userId="S::Marc.Cocanougher@woolpert.com::a4f76539-5a97-401e-b3bb-1e2df086b4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75A"/>
    <a:srgbClr val="005580"/>
    <a:srgbClr val="7F2629"/>
    <a:srgbClr val="FFFFFF"/>
    <a:srgbClr val="244C5A"/>
    <a:srgbClr val="007681"/>
    <a:srgbClr val="F0B323"/>
    <a:srgbClr val="275D38"/>
    <a:srgbClr val="B86125"/>
    <a:srgbClr val="1049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14" autoAdjust="0"/>
  </p:normalViewPr>
  <p:slideViewPr>
    <p:cSldViewPr snapToGrid="0">
      <p:cViewPr varScale="1">
        <p:scale>
          <a:sx n="96" d="100"/>
          <a:sy n="96" d="100"/>
        </p:scale>
        <p:origin x="1116"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s, Greg" userId="250b3eb0-3b15-48aa-8fd2-cebcd0dcc865" providerId="ADAL" clId="{883C1A27-9D5C-4F2D-B8F7-9A8A9D0434DD}"/>
    <pc:docChg chg="undo custSel modSld sldOrd">
      <pc:chgData name="Sanders, Greg" userId="250b3eb0-3b15-48aa-8fd2-cebcd0dcc865" providerId="ADAL" clId="{883C1A27-9D5C-4F2D-B8F7-9A8A9D0434DD}" dt="2022-10-24T15:01:06.428" v="47" actId="2711"/>
      <pc:docMkLst>
        <pc:docMk/>
      </pc:docMkLst>
      <pc:sldChg chg="modNotesTx">
        <pc:chgData name="Sanders, Greg" userId="250b3eb0-3b15-48aa-8fd2-cebcd0dcc865" providerId="ADAL" clId="{883C1A27-9D5C-4F2D-B8F7-9A8A9D0434DD}" dt="2022-10-24T14:09:12.656" v="2" actId="20577"/>
        <pc:sldMkLst>
          <pc:docMk/>
          <pc:sldMk cId="3463343718" sldId="258"/>
        </pc:sldMkLst>
      </pc:sldChg>
      <pc:sldChg chg="modSp mod modNotesTx">
        <pc:chgData name="Sanders, Greg" userId="250b3eb0-3b15-48aa-8fd2-cebcd0dcc865" providerId="ADAL" clId="{883C1A27-9D5C-4F2D-B8F7-9A8A9D0434DD}" dt="2022-10-24T15:00:58.947" v="46" actId="2711"/>
        <pc:sldMkLst>
          <pc:docMk/>
          <pc:sldMk cId="3797517116" sldId="264"/>
        </pc:sldMkLst>
        <pc:spChg chg="mod">
          <ac:chgData name="Sanders, Greg" userId="250b3eb0-3b15-48aa-8fd2-cebcd0dcc865" providerId="ADAL" clId="{883C1A27-9D5C-4F2D-B8F7-9A8A9D0434DD}" dt="2022-10-24T15:00:58.947" v="46" actId="2711"/>
          <ac:spMkLst>
            <pc:docMk/>
            <pc:sldMk cId="3797517116" sldId="264"/>
            <ac:spMk id="2" creationId="{E16F9F35-72AD-4DD4-850D-132EBAB7256B}"/>
          </ac:spMkLst>
        </pc:spChg>
      </pc:sldChg>
      <pc:sldChg chg="modNotesTx">
        <pc:chgData name="Sanders, Greg" userId="250b3eb0-3b15-48aa-8fd2-cebcd0dcc865" providerId="ADAL" clId="{883C1A27-9D5C-4F2D-B8F7-9A8A9D0434DD}" dt="2022-10-24T14:13:34.010" v="17"/>
        <pc:sldMkLst>
          <pc:docMk/>
          <pc:sldMk cId="64209804" sldId="265"/>
        </pc:sldMkLst>
      </pc:sldChg>
      <pc:sldChg chg="modNotesTx">
        <pc:chgData name="Sanders, Greg" userId="250b3eb0-3b15-48aa-8fd2-cebcd0dcc865" providerId="ADAL" clId="{883C1A27-9D5C-4F2D-B8F7-9A8A9D0434DD}" dt="2022-10-24T14:13:54.048" v="20"/>
        <pc:sldMkLst>
          <pc:docMk/>
          <pc:sldMk cId="3877702386" sldId="277"/>
        </pc:sldMkLst>
      </pc:sldChg>
      <pc:sldChg chg="modNotesTx">
        <pc:chgData name="Sanders, Greg" userId="250b3eb0-3b15-48aa-8fd2-cebcd0dcc865" providerId="ADAL" clId="{883C1A27-9D5C-4F2D-B8F7-9A8A9D0434DD}" dt="2022-10-24T14:13:15.843" v="14"/>
        <pc:sldMkLst>
          <pc:docMk/>
          <pc:sldMk cId="1607209000" sldId="278"/>
        </pc:sldMkLst>
      </pc:sldChg>
      <pc:sldChg chg="modNotesTx">
        <pc:chgData name="Sanders, Greg" userId="250b3eb0-3b15-48aa-8fd2-cebcd0dcc865" providerId="ADAL" clId="{883C1A27-9D5C-4F2D-B8F7-9A8A9D0434DD}" dt="2022-10-24T14:13:27.631" v="16"/>
        <pc:sldMkLst>
          <pc:docMk/>
          <pc:sldMk cId="110963279" sldId="280"/>
        </pc:sldMkLst>
      </pc:sldChg>
      <pc:sldChg chg="modSp mod modNotesTx">
        <pc:chgData name="Sanders, Greg" userId="250b3eb0-3b15-48aa-8fd2-cebcd0dcc865" providerId="ADAL" clId="{883C1A27-9D5C-4F2D-B8F7-9A8A9D0434DD}" dt="2022-10-24T14:36:24.938" v="45" actId="207"/>
        <pc:sldMkLst>
          <pc:docMk/>
          <pc:sldMk cId="3777007380" sldId="283"/>
        </pc:sldMkLst>
        <pc:spChg chg="mod">
          <ac:chgData name="Sanders, Greg" userId="250b3eb0-3b15-48aa-8fd2-cebcd0dcc865" providerId="ADAL" clId="{883C1A27-9D5C-4F2D-B8F7-9A8A9D0434DD}" dt="2022-10-24T14:36:24.938" v="45" actId="207"/>
          <ac:spMkLst>
            <pc:docMk/>
            <pc:sldMk cId="3777007380" sldId="283"/>
            <ac:spMk id="18" creationId="{06934711-744D-4EF9-90DC-E153D23EA683}"/>
          </ac:spMkLst>
        </pc:spChg>
      </pc:sldChg>
      <pc:sldChg chg="modNotesTx">
        <pc:chgData name="Sanders, Greg" userId="250b3eb0-3b15-48aa-8fd2-cebcd0dcc865" providerId="ADAL" clId="{883C1A27-9D5C-4F2D-B8F7-9A8A9D0434DD}" dt="2022-10-24T14:09:56.315" v="10" actId="20577"/>
        <pc:sldMkLst>
          <pc:docMk/>
          <pc:sldMk cId="364191194" sldId="284"/>
        </pc:sldMkLst>
      </pc:sldChg>
      <pc:sldChg chg="ord modNotesTx">
        <pc:chgData name="Sanders, Greg" userId="250b3eb0-3b15-48aa-8fd2-cebcd0dcc865" providerId="ADAL" clId="{883C1A27-9D5C-4F2D-B8F7-9A8A9D0434DD}" dt="2022-10-24T14:13:07.185" v="13"/>
        <pc:sldMkLst>
          <pc:docMk/>
          <pc:sldMk cId="4294059143" sldId="285"/>
        </pc:sldMkLst>
      </pc:sldChg>
      <pc:sldChg chg="modNotesTx">
        <pc:chgData name="Sanders, Greg" userId="250b3eb0-3b15-48aa-8fd2-cebcd0dcc865" providerId="ADAL" clId="{883C1A27-9D5C-4F2D-B8F7-9A8A9D0434DD}" dt="2022-10-24T14:14:11.948" v="24"/>
        <pc:sldMkLst>
          <pc:docMk/>
          <pc:sldMk cId="1821165438" sldId="286"/>
        </pc:sldMkLst>
      </pc:sldChg>
      <pc:sldChg chg="modNotesTx">
        <pc:chgData name="Sanders, Greg" userId="250b3eb0-3b15-48aa-8fd2-cebcd0dcc865" providerId="ADAL" clId="{883C1A27-9D5C-4F2D-B8F7-9A8A9D0434DD}" dt="2022-10-24T14:13:48.350" v="19"/>
        <pc:sldMkLst>
          <pc:docMk/>
          <pc:sldMk cId="3862734084" sldId="289"/>
        </pc:sldMkLst>
      </pc:sldChg>
      <pc:sldChg chg="modNotesTx">
        <pc:chgData name="Sanders, Greg" userId="250b3eb0-3b15-48aa-8fd2-cebcd0dcc865" providerId="ADAL" clId="{883C1A27-9D5C-4F2D-B8F7-9A8A9D0434DD}" dt="2022-10-24T14:14:05.039" v="23" actId="20577"/>
        <pc:sldMkLst>
          <pc:docMk/>
          <pc:sldMk cId="2944796167" sldId="290"/>
        </pc:sldMkLst>
      </pc:sldChg>
      <pc:sldChg chg="modNotesTx">
        <pc:chgData name="Sanders, Greg" userId="250b3eb0-3b15-48aa-8fd2-cebcd0dcc865" providerId="ADAL" clId="{883C1A27-9D5C-4F2D-B8F7-9A8A9D0434DD}" dt="2022-10-24T14:13:21.057" v="15"/>
        <pc:sldMkLst>
          <pc:docMk/>
          <pc:sldMk cId="690462344" sldId="291"/>
        </pc:sldMkLst>
      </pc:sldChg>
      <pc:sldChg chg="modNotesTx">
        <pc:chgData name="Sanders, Greg" userId="250b3eb0-3b15-48aa-8fd2-cebcd0dcc865" providerId="ADAL" clId="{883C1A27-9D5C-4F2D-B8F7-9A8A9D0434DD}" dt="2022-10-24T14:14:18.423" v="25"/>
        <pc:sldMkLst>
          <pc:docMk/>
          <pc:sldMk cId="776461050" sldId="307"/>
        </pc:sldMkLst>
      </pc:sldChg>
      <pc:sldChg chg="modNotesTx">
        <pc:chgData name="Sanders, Greg" userId="250b3eb0-3b15-48aa-8fd2-cebcd0dcc865" providerId="ADAL" clId="{883C1A27-9D5C-4F2D-B8F7-9A8A9D0434DD}" dt="2022-10-24T14:09:26.850" v="4"/>
        <pc:sldMkLst>
          <pc:docMk/>
          <pc:sldMk cId="38385604" sldId="310"/>
        </pc:sldMkLst>
      </pc:sldChg>
      <pc:sldChg chg="modNotesTx">
        <pc:chgData name="Sanders, Greg" userId="250b3eb0-3b15-48aa-8fd2-cebcd0dcc865" providerId="ADAL" clId="{883C1A27-9D5C-4F2D-B8F7-9A8A9D0434DD}" dt="2022-10-24T14:14:41.203" v="29"/>
        <pc:sldMkLst>
          <pc:docMk/>
          <pc:sldMk cId="864960930" sldId="315"/>
        </pc:sldMkLst>
      </pc:sldChg>
      <pc:sldChg chg="modNotesTx">
        <pc:chgData name="Sanders, Greg" userId="250b3eb0-3b15-48aa-8fd2-cebcd0dcc865" providerId="ADAL" clId="{883C1A27-9D5C-4F2D-B8F7-9A8A9D0434DD}" dt="2022-10-24T14:13:40.069" v="18"/>
        <pc:sldMkLst>
          <pc:docMk/>
          <pc:sldMk cId="2633873398" sldId="317"/>
        </pc:sldMkLst>
      </pc:sldChg>
      <pc:sldChg chg="modSp mod modNotesTx">
        <pc:chgData name="Sanders, Greg" userId="250b3eb0-3b15-48aa-8fd2-cebcd0dcc865" providerId="ADAL" clId="{883C1A27-9D5C-4F2D-B8F7-9A8A9D0434DD}" dt="2022-10-24T15:01:06.428" v="47" actId="2711"/>
        <pc:sldMkLst>
          <pc:docMk/>
          <pc:sldMk cId="3627793266" sldId="320"/>
        </pc:sldMkLst>
        <pc:spChg chg="mod">
          <ac:chgData name="Sanders, Greg" userId="250b3eb0-3b15-48aa-8fd2-cebcd0dcc865" providerId="ADAL" clId="{883C1A27-9D5C-4F2D-B8F7-9A8A9D0434DD}" dt="2022-10-24T15:01:06.428" v="47" actId="2711"/>
          <ac:spMkLst>
            <pc:docMk/>
            <pc:sldMk cId="3627793266" sldId="320"/>
            <ac:spMk id="2" creationId="{E16F9F35-72AD-4DD4-850D-132EBAB7256B}"/>
          </ac:spMkLst>
        </pc:spChg>
      </pc:sldChg>
      <pc:sldChg chg="modSp mod modNotesTx">
        <pc:chgData name="Sanders, Greg" userId="250b3eb0-3b15-48aa-8fd2-cebcd0dcc865" providerId="ADAL" clId="{883C1A27-9D5C-4F2D-B8F7-9A8A9D0434DD}" dt="2022-10-24T14:34:11.174" v="44" actId="207"/>
        <pc:sldMkLst>
          <pc:docMk/>
          <pc:sldMk cId="2838706603" sldId="321"/>
        </pc:sldMkLst>
        <pc:spChg chg="mod">
          <ac:chgData name="Sanders, Greg" userId="250b3eb0-3b15-48aa-8fd2-cebcd0dcc865" providerId="ADAL" clId="{883C1A27-9D5C-4F2D-B8F7-9A8A9D0434DD}" dt="2022-10-24T14:33:50.383" v="43" actId="207"/>
          <ac:spMkLst>
            <pc:docMk/>
            <pc:sldMk cId="2838706603" sldId="321"/>
            <ac:spMk id="12" creationId="{C3193331-F764-4E4A-8318-EB9919842FE1}"/>
          </ac:spMkLst>
        </pc:spChg>
        <pc:spChg chg="mod">
          <ac:chgData name="Sanders, Greg" userId="250b3eb0-3b15-48aa-8fd2-cebcd0dcc865" providerId="ADAL" clId="{883C1A27-9D5C-4F2D-B8F7-9A8A9D0434DD}" dt="2022-10-24T14:34:11.174" v="44" actId="207"/>
          <ac:spMkLst>
            <pc:docMk/>
            <pc:sldMk cId="2838706603" sldId="321"/>
            <ac:spMk id="13" creationId="{F901B57B-74C5-47C2-9408-75BE03698741}"/>
          </ac:spMkLst>
        </pc:spChg>
      </pc:sldChg>
      <pc:sldChg chg="modNotesTx">
        <pc:chgData name="Sanders, Greg" userId="250b3eb0-3b15-48aa-8fd2-cebcd0dcc865" providerId="ADAL" clId="{883C1A27-9D5C-4F2D-B8F7-9A8A9D0434DD}" dt="2022-10-24T14:15:22.802" v="42" actId="20577"/>
        <pc:sldMkLst>
          <pc:docMk/>
          <pc:sldMk cId="1151945938" sldId="322"/>
        </pc:sldMkLst>
      </pc:sldChg>
      <pc:sldChg chg="modNotesTx">
        <pc:chgData name="Sanders, Greg" userId="250b3eb0-3b15-48aa-8fd2-cebcd0dcc865" providerId="ADAL" clId="{883C1A27-9D5C-4F2D-B8F7-9A8A9D0434DD}" dt="2022-10-24T14:09:05.079" v="0"/>
        <pc:sldMkLst>
          <pc:docMk/>
          <pc:sldMk cId="351977492" sldId="32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Iowa!$A$2</c:f>
              <c:strCache>
                <c:ptCount val="1"/>
                <c:pt idx="0">
                  <c:v>Des Moines International Airport</c:v>
                </c:pt>
              </c:strCache>
            </c:strRef>
          </c:tx>
          <c:spPr>
            <a:ln w="28575" cap="rnd">
              <a:solidFill>
                <a:schemeClr val="accent1"/>
              </a:solidFill>
              <a:round/>
            </a:ln>
            <a:effectLst/>
          </c:spPr>
          <c:marker>
            <c:symbol val="none"/>
          </c:marker>
          <c:cat>
            <c:numRef>
              <c:f>Iowa!$N$1:$Y$1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Iowa!$N$2:$Y$2</c:f>
              <c:numCache>
                <c:formatCode>_(* #,##0_);_(* \(#,##0\);_(* "-"??_);_(@_)</c:formatCode>
                <c:ptCount val="12"/>
                <c:pt idx="0">
                  <c:v>72732.618419999999</c:v>
                </c:pt>
                <c:pt idx="1">
                  <c:v>62637.663439999997</c:v>
                </c:pt>
                <c:pt idx="2">
                  <c:v>67884.659039999999</c:v>
                </c:pt>
                <c:pt idx="3">
                  <c:v>74100.992984699988</c:v>
                </c:pt>
                <c:pt idx="4">
                  <c:v>70248.011679999996</c:v>
                </c:pt>
                <c:pt idx="5">
                  <c:v>69404.832714799995</c:v>
                </c:pt>
                <c:pt idx="6">
                  <c:v>70814.599019999994</c:v>
                </c:pt>
                <c:pt idx="7">
                  <c:v>68580.216649999988</c:v>
                </c:pt>
                <c:pt idx="8">
                  <c:v>50653.349119999999</c:v>
                </c:pt>
                <c:pt idx="9">
                  <c:v>44509.073179999999</c:v>
                </c:pt>
                <c:pt idx="10">
                  <c:v>54357.110719999997</c:v>
                </c:pt>
                <c:pt idx="11">
                  <c:v>57964.971349999993</c:v>
                </c:pt>
              </c:numCache>
            </c:numRef>
          </c:val>
          <c:smooth val="0"/>
          <c:extLst>
            <c:ext xmlns:c16="http://schemas.microsoft.com/office/drawing/2014/chart" uri="{C3380CC4-5D6E-409C-BE32-E72D297353CC}">
              <c16:uniqueId val="{00000000-9589-475E-8565-13FAF3625E3C}"/>
            </c:ext>
          </c:extLst>
        </c:ser>
        <c:ser>
          <c:idx val="1"/>
          <c:order val="1"/>
          <c:tx>
            <c:strRef>
              <c:f>Iowa!$A$3</c:f>
              <c:strCache>
                <c:ptCount val="1"/>
                <c:pt idx="0">
                  <c:v>The Eastern Iowa Airport</c:v>
                </c:pt>
              </c:strCache>
            </c:strRef>
          </c:tx>
          <c:spPr>
            <a:ln w="28575" cap="rnd">
              <a:solidFill>
                <a:schemeClr val="accent2"/>
              </a:solidFill>
              <a:round/>
            </a:ln>
            <a:effectLst/>
          </c:spPr>
          <c:marker>
            <c:symbol val="none"/>
          </c:marker>
          <c:cat>
            <c:numRef>
              <c:f>Iowa!$N$1:$Y$1</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Iowa!$N$3:$Y$3</c:f>
              <c:numCache>
                <c:formatCode>_(* #,##0_);_(* \(#,##0\);_(* "-"??_);_(@_)</c:formatCode>
                <c:ptCount val="12"/>
                <c:pt idx="0">
                  <c:v>23591.638619999998</c:v>
                </c:pt>
                <c:pt idx="1">
                  <c:v>25142.588789999998</c:v>
                </c:pt>
                <c:pt idx="2">
                  <c:v>25328.383140499998</c:v>
                </c:pt>
                <c:pt idx="3">
                  <c:v>26980.139559999996</c:v>
                </c:pt>
                <c:pt idx="4">
                  <c:v>23868.384568599999</c:v>
                </c:pt>
                <c:pt idx="5">
                  <c:v>26126.951619999996</c:v>
                </c:pt>
                <c:pt idx="6">
                  <c:v>25814.997889999999</c:v>
                </c:pt>
                <c:pt idx="7">
                  <c:v>25767.598559999999</c:v>
                </c:pt>
                <c:pt idx="8">
                  <c:v>27530.192249999996</c:v>
                </c:pt>
                <c:pt idx="9">
                  <c:v>32660.342989999997</c:v>
                </c:pt>
                <c:pt idx="10">
                  <c:v>33671.161259999993</c:v>
                </c:pt>
                <c:pt idx="11">
                  <c:v>35256.283039999995</c:v>
                </c:pt>
              </c:numCache>
            </c:numRef>
          </c:val>
          <c:smooth val="0"/>
          <c:extLst>
            <c:ext xmlns:c16="http://schemas.microsoft.com/office/drawing/2014/chart" uri="{C3380CC4-5D6E-409C-BE32-E72D297353CC}">
              <c16:uniqueId val="{00000001-9589-475E-8565-13FAF3625E3C}"/>
            </c:ext>
          </c:extLst>
        </c:ser>
        <c:dLbls>
          <c:showLegendKey val="0"/>
          <c:showVal val="0"/>
          <c:showCatName val="0"/>
          <c:showSerName val="0"/>
          <c:showPercent val="0"/>
          <c:showBubbleSize val="0"/>
        </c:dLbls>
        <c:smooth val="0"/>
        <c:axId val="1914133984"/>
        <c:axId val="1533242112"/>
      </c:lineChart>
      <c:catAx>
        <c:axId val="19141339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3242112"/>
        <c:crosses val="autoZero"/>
        <c:auto val="1"/>
        <c:lblAlgn val="ctr"/>
        <c:lblOffset val="100"/>
        <c:noMultiLvlLbl val="0"/>
      </c:catAx>
      <c:valAx>
        <c:axId val="1533242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Annual Short</a:t>
                </a:r>
                <a:r>
                  <a:rPr lang="en-US" baseline="0" dirty="0"/>
                  <a:t> Tons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413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10-03T10:00:20.013" idx="19">
    <p:pos x="7680" y="0"/>
    <p:text>Add pictures of other cargo carriers.</p:text>
    <p:extLst>
      <p:ext uri="{C676402C-5697-4E1C-873F-D02D1690AC5C}">
        <p15:threadingInfo xmlns:p15="http://schemas.microsoft.com/office/powerpoint/2012/main" timeZoneBias="240"/>
      </p:ext>
    </p:extLst>
  </p:cm>
  <p:cm authorId="1" dt="2022-10-03T10:01:37.243" idx="20">
    <p:pos x="7680" y="96"/>
    <p:text>Add number of on-demand flights annually.</p:text>
    <p:extLst>
      <p:ext uri="{C676402C-5697-4E1C-873F-D02D1690AC5C}">
        <p15:threadingInfo xmlns:p15="http://schemas.microsoft.com/office/powerpoint/2012/main" timeZoneBias="240">
          <p15:parentCm authorId="1" idx="1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A2B03-C2C3-413B-A07F-8E38F2EF913F}"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7C46B-9192-4693-AA95-A9255612E41B}" type="slidenum">
              <a:rPr lang="en-US" smtClean="0"/>
              <a:t>‹#›</a:t>
            </a:fld>
            <a:endParaRPr lang="en-US"/>
          </a:p>
        </p:txBody>
      </p:sp>
    </p:spTree>
    <p:extLst>
      <p:ext uri="{BB962C8B-B14F-4D97-AF65-F5344CB8AC3E}">
        <p14:creationId xmlns:p14="http://schemas.microsoft.com/office/powerpoint/2010/main" val="349921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Hello and welcome to this presentation for the 2022 Iowa Aviation Economic Impact Report from the Iowa Department of Transportation.  The report is based on a study by Jviation,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Woolpert</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Company, conducted on behalf of the Iowa Department of Transportation’s Modal Transportation Bureau. This presentation will provide an overview of the study’s findings. </a:t>
            </a:r>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a:t>
            </a:fld>
            <a:endParaRPr lang="en-US"/>
          </a:p>
        </p:txBody>
      </p:sp>
    </p:spTree>
    <p:extLst>
      <p:ext uri="{BB962C8B-B14F-4D97-AF65-F5344CB8AC3E}">
        <p14:creationId xmlns:p14="http://schemas.microsoft.com/office/powerpoint/2010/main" val="388065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Air ambulance providers operate 16 bases and 23 aircraft around the state to perform important missions such as emergency medical evacuations and patient transfers between care facilities. The complete scope of air medical services in Iowa includes not only the operation of air ambulance bases and their aircraft, but also the ground-based hospital resources needed to support patients moved by air. Altogether, the impact of air medical activity in Iowa comes in at nearly $450 million in total economic impact.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10</a:t>
            </a:fld>
            <a:endParaRPr lang="en-US"/>
          </a:p>
        </p:txBody>
      </p:sp>
    </p:spTree>
    <p:extLst>
      <p:ext uri="{BB962C8B-B14F-4D97-AF65-F5344CB8AC3E}">
        <p14:creationId xmlns:p14="http://schemas.microsoft.com/office/powerpoint/2010/main" val="88351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Aerial applicators in Iowa use fixed-wing aircraft, helicopters, and drones to apply fungicides, pesticides, fertilizers, and seeds on more than 5 million acres of Iowa land. This activity provides $373 million in additional yield benefit each year. More than 400 agricultural aircraft are registered with the state to provide these services.</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11</a:t>
            </a:fld>
            <a:endParaRPr lang="en-US" dirty="0"/>
          </a:p>
        </p:txBody>
      </p:sp>
    </p:spTree>
    <p:extLst>
      <p:ext uri="{BB962C8B-B14F-4D97-AF65-F5344CB8AC3E}">
        <p14:creationId xmlns:p14="http://schemas.microsoft.com/office/powerpoint/2010/main" val="318794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more than 6 decades, aircraft have been used to enhance public safety. Officers of the Iowa State Patrol’s Air Wing provide traffic control for major events, coordinate emergency response and crash reconstruction services, conduct search and rescue operations, and assess damage following natural disasters. The Air Wing relies on traditional fixed-wing aircraft and is increasingly leveraging drones to enhance their services where possible.</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12</a:t>
            </a:fld>
            <a:endParaRPr lang="en-US"/>
          </a:p>
        </p:txBody>
      </p:sp>
    </p:spTree>
    <p:extLst>
      <p:ext uri="{BB962C8B-B14F-4D97-AF65-F5344CB8AC3E}">
        <p14:creationId xmlns:p14="http://schemas.microsoft.com/office/powerpoint/2010/main" val="1344233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Grassroots flying is alive and well in Iowa! Activities from charity flights to museum events and fly-ins offer opportunities for close-up exposure to aviation and leave observers appreciative of the past, and amazed of the possibilities that flying offers. Whether constructing new homebuilt aircraft, or preserving the antiques of the past, jumping out of airplanes to taking off in a balloon, there is something for everyone in the world of aviation.</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13</a:t>
            </a:fld>
            <a:endParaRPr lang="en-US"/>
          </a:p>
        </p:txBody>
      </p:sp>
    </p:spTree>
    <p:extLst>
      <p:ext uri="{BB962C8B-B14F-4D97-AF65-F5344CB8AC3E}">
        <p14:creationId xmlns:p14="http://schemas.microsoft.com/office/powerpoint/2010/main" val="348305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nod of recognition must go to Fixed base operators, or FBOs, who offer facilities and services that make many of the aforementioned activities possible and, in essence, serve as the front door for pilots and passengers for the communities they serve. In Iowa, FBOs at 58 different airports provide refueling, aircraft parking, and pilot and passenger amenities.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14</a:t>
            </a:fld>
            <a:endParaRPr lang="en-US" dirty="0"/>
          </a:p>
        </p:txBody>
      </p:sp>
    </p:spTree>
    <p:extLst>
      <p:ext uri="{BB962C8B-B14F-4D97-AF65-F5344CB8AC3E}">
        <p14:creationId xmlns:p14="http://schemas.microsoft.com/office/powerpoint/2010/main" val="2508116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continued development of new aviation technologies, such as uncrewed aircraft systems and Advanced Air Mobility, offer a window into the cutting-edge technologies currently in use, or fast approaching that will alter the aviation landscape in Iowa for years to come.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than 3,000 remote pilots are already licensed to use drones commercially in Iowa. Drones are in use by government agencies, universities, and businesses as a means of completing tasks in a more safe and more efficient manner.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air mobility technologies are under development around the world and offer the potential to rethink the movement of people and goods through local and regional flights in communities that are currently unserved or inaccessible by traditional aircraft.</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15</a:t>
            </a:fld>
            <a:endParaRPr lang="en-US"/>
          </a:p>
        </p:txBody>
      </p:sp>
    </p:spTree>
    <p:extLst>
      <p:ext uri="{BB962C8B-B14F-4D97-AF65-F5344CB8AC3E}">
        <p14:creationId xmlns:p14="http://schemas.microsoft.com/office/powerpoint/2010/main" val="125577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Iowa is home to five post-secondary education programs that are training the future of the aviation workforce, such as pilots and mechanics. These highly skilled, well-paid positions are in high-demand now and into the foreseeable future. The ability for aviation to continue fueling the economy is dependent on developing a new generation of aviation professionals. These university and community college programs are doing just that.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16</a:t>
            </a:fld>
            <a:endParaRPr lang="en-US"/>
          </a:p>
        </p:txBody>
      </p:sp>
    </p:spTree>
    <p:extLst>
      <p:ext uri="{BB962C8B-B14F-4D97-AF65-F5344CB8AC3E}">
        <p14:creationId xmlns:p14="http://schemas.microsoft.com/office/powerpoint/2010/main" val="230459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All of these aviation uses, activities, and services make significant contributions to the quality of life for Iowans and, through this study, also provide measurable economic impacts.</a:t>
            </a:r>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17</a:t>
            </a:fld>
            <a:endParaRPr lang="en-US"/>
          </a:p>
        </p:txBody>
      </p:sp>
    </p:spTree>
    <p:extLst>
      <p:ext uri="{BB962C8B-B14F-4D97-AF65-F5344CB8AC3E}">
        <p14:creationId xmlns:p14="http://schemas.microsoft.com/office/powerpoint/2010/main" val="1560794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isolating the benefit of airports alone, Iowa’s airports generate $1.8 billion in total economic activity and support 17,000 total job impacts. These economic impact figures were quantified through an extensive outreach effort to every Iowa airport, every aviation business, and thousands of passenger surveys. Through this effort, more than 250 on-airport businesses were identified, demonstrating the important role these airports play in serving air travel from all types of users.</a:t>
            </a:r>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18</a:t>
            </a:fld>
            <a:endParaRPr lang="en-US"/>
          </a:p>
        </p:txBody>
      </p:sp>
    </p:spTree>
    <p:extLst>
      <p:ext uri="{BB962C8B-B14F-4D97-AF65-F5344CB8AC3E}">
        <p14:creationId xmlns:p14="http://schemas.microsoft.com/office/powerpoint/2010/main" val="98750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Apart from airport activities, more than 25 aerospace and aviation businesses with a presence in Iowa were identified, along with their contribution to the state economy. Aerospace business contributions add up to $4.6 billion in total economic activity and 24,000 total job impacts. Among the largest are Collins Aerospace in Cedar Rapids,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Arconic</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Davenport,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Seksui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Aerospace in Orange City. These businesses develop products and services that are integral to the nation’s economy and aerospace industry, positioning Iowa as an integral player in aerospace technology.</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19</a:t>
            </a:fld>
            <a:endParaRPr lang="en-US"/>
          </a:p>
        </p:txBody>
      </p:sp>
    </p:spTree>
    <p:extLst>
      <p:ext uri="{BB962C8B-B14F-4D97-AF65-F5344CB8AC3E}">
        <p14:creationId xmlns:p14="http://schemas.microsoft.com/office/powerpoint/2010/main" val="209189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start by giving you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The Big Answer first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Aviation in Iowa has a HUGE economic impact: $6.4 billion in annual economic activity, 41,000 total job impacts, and $124m in tax revenue.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2</a:t>
            </a:fld>
            <a:endParaRPr lang="en-US" dirty="0"/>
          </a:p>
        </p:txBody>
      </p:sp>
    </p:spTree>
    <p:extLst>
      <p:ext uri="{BB962C8B-B14F-4D97-AF65-F5344CB8AC3E}">
        <p14:creationId xmlns:p14="http://schemas.microsoft.com/office/powerpoint/2010/main" val="1495654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the study identified $124 million in tax revenues that are generated from aviation activity in Iowa. This includes state income tax from aviation-related employees and sales taxes from spending on aviation-supported activities. Pilots and aircraft owners contribute to this figure through a use tax on aircraft purchased in Iowa that is applied to each sale, as well as through aircraft registration fees that are paid on an annual basis. Finally, Iowa collects taxes on aircraft fuel sales that go to support aviation programs in Iowa.</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20</a:t>
            </a:fld>
            <a:endParaRPr lang="en-US"/>
          </a:p>
        </p:txBody>
      </p:sp>
    </p:spTree>
    <p:extLst>
      <p:ext uri="{BB962C8B-B14F-4D97-AF65-F5344CB8AC3E}">
        <p14:creationId xmlns:p14="http://schemas.microsoft.com/office/powerpoint/2010/main" val="1615716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recap, Iowa’s aviation industry generates $6.4 billion in economic impact, 41,000 total job impacts, and $124 million in state and local tax revenues.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The Iowa Aviation Economic Impact Report demonstrates how aviation plays an integral role in Iowa for citizens, businesses, and visitors to the state.</a:t>
            </a:r>
          </a:p>
          <a:p>
            <a:pPr marL="0" marR="0">
              <a:lnSpc>
                <a:spcPct val="107000"/>
              </a:lnSpc>
              <a:spcBef>
                <a:spcPts val="0"/>
              </a:spcBef>
              <a:spcAft>
                <a:spcPts val="800"/>
              </a:spcAft>
            </a:pPr>
            <a:endPar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Furthermore, it identifies the significant impact aviation plays in Iowa’s economy. Findings illustrate the importance of maintaining a strong aviation system to keep Iowa’s economy moving forward.</a:t>
            </a: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learn more, visit the Iowa DOT’s aviation website to view the many useful resources produced as part of this study. These include: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Full Tech report with detailed methodology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Executive summary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Fact sheet</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Individual airport reports</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more.</a:t>
            </a:r>
          </a:p>
          <a:p>
            <a:pPr marL="0" marR="0" lvl="0" indent="0">
              <a:lnSpc>
                <a:spcPct val="107000"/>
              </a:lnSpc>
              <a:spcBef>
                <a:spcPts val="0"/>
              </a:spcBef>
              <a:spcAft>
                <a:spcPts val="80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your time and interest, we hope you find this information as helpful and informative as we do.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21</a:t>
            </a:fld>
            <a:endParaRPr lang="en-US" dirty="0"/>
          </a:p>
        </p:txBody>
      </p:sp>
    </p:spTree>
    <p:extLst>
      <p:ext uri="{BB962C8B-B14F-4D97-AF65-F5344CB8AC3E}">
        <p14:creationId xmlns:p14="http://schemas.microsoft.com/office/powerpoint/2010/main" val="63474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Later in the presentation, we will break down some of the components of that Big Answer, but first, let’s cover the scope of aviation activities in Iowa.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3</a:t>
            </a:fld>
            <a:endParaRPr lang="en-US"/>
          </a:p>
        </p:txBody>
      </p:sp>
    </p:spTree>
    <p:extLst>
      <p:ext uri="{BB962C8B-B14F-4D97-AF65-F5344CB8AC3E}">
        <p14:creationId xmlns:p14="http://schemas.microsoft.com/office/powerpoint/2010/main" val="163864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kinds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aviation activities contribute to economic impacts. Some are obvious and some are not, but all contribute to Iowa’s economy and quality of life; from airlines to air cargo, to military, to aerial application; aviation activity in all forms and from all corners of the state generates economic impact.</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4</a:t>
            </a:fld>
            <a:endParaRPr lang="en-US"/>
          </a:p>
        </p:txBody>
      </p:sp>
    </p:spTree>
    <p:extLst>
      <p:ext uri="{BB962C8B-B14F-4D97-AF65-F5344CB8AC3E}">
        <p14:creationId xmlns:p14="http://schemas.microsoft.com/office/powerpoint/2010/main" val="98893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most fundamental level, airline service connects Iowa to the world!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Airlines flying from Iowa’s commercial airports serve four million passengers on an annual basis and provide service to more than 25 nonstop markets, helping companies doing business in Iowa be more efficient, and more successful. But airline impacts also stem from local staff required to operate the aircraft, vendors, rental car companies, airport employees, federal employees that operate security checkpoints and air traffic control towers, and local police and fire departments who ensure public safety.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Airlines also rely on and benefit from investment in airport facilities, which generates construction-related impacts. A significant impact associated with airlines is generated by passenger spending both, in the terminal and, in the local economy.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5</a:t>
            </a:fld>
            <a:endParaRPr lang="en-US" dirty="0"/>
          </a:p>
        </p:txBody>
      </p:sp>
    </p:spTree>
    <p:extLst>
      <p:ext uri="{BB962C8B-B14F-4D97-AF65-F5344CB8AC3E}">
        <p14:creationId xmlns:p14="http://schemas.microsoft.com/office/powerpoint/2010/main" val="178662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Two Iowa airports, the Des Moines International Airport and The Eastern Iowa Airport in Cedar Rapids, support scheduled air cargo service. Large integrators like UPS and FedEx operate daily flights mainly to their hubs in Louisville and Memphis, among other locations. Over 90,000 tons of cargo is moved by air each year.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While integrated express carriers represent the lion share of air cargo capacity, on demand air cargo haulers use smaller aircraft and fly directly into airports throughout Iowa to serve high priority needs of various industries in Iowa. Airlines also boost revenues with freight and mail carried as “belly” cargo, as space is available.</a:t>
            </a: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161616"/>
                </a:solidFill>
                <a:effectLst/>
                <a:latin typeface="Calibri" panose="020F0502020204030204" pitchFamily="34" charset="0"/>
                <a:ea typeface="Calibri" panose="020F0502020204030204" pitchFamily="34" charset="0"/>
                <a:cs typeface="Calibri" panose="020F0502020204030204" pitchFamily="34" charset="0"/>
              </a:rPr>
              <a:t>e-Commerce giant Amazon recently started air cargo flights to Iowa. As e-commerce continues to grow and put pressure on retailers to offer rapid delivery times, reliance on air cargo will likely increase, leading to additional investment in expanded facilities and workforce.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6</a:t>
            </a:fld>
            <a:endParaRPr lang="en-US" dirty="0"/>
          </a:p>
        </p:txBody>
      </p:sp>
    </p:spTree>
    <p:extLst>
      <p:ext uri="{BB962C8B-B14F-4D97-AF65-F5344CB8AC3E}">
        <p14:creationId xmlns:p14="http://schemas.microsoft.com/office/powerpoint/2010/main" val="161973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Iowa Air National Guard and U.S. Army Aviation units use Iowa airports to support their missions taking place on both a local and global level. Des Moines, Fort Dodge, and Sioux City each support Air National Guard units with unique roles in national defense and security. The three Army Aviation Support Facilities in Boone, Davenport, and Waterloo provide important maintenance and training for helicopter units in Iowa and around the region.</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7</a:t>
            </a:fld>
            <a:endParaRPr lang="en-US" dirty="0"/>
          </a:p>
        </p:txBody>
      </p:sp>
    </p:spTree>
    <p:extLst>
      <p:ext uri="{BB962C8B-B14F-4D97-AF65-F5344CB8AC3E}">
        <p14:creationId xmlns:p14="http://schemas.microsoft.com/office/powerpoint/2010/main" val="30532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 the course of study data collection efforts, more than 1,400 unique businesses were identified as using Iowa airports. As the flight map illustrates, Iowa airports support flights to 49 states and 27 countries. That level of activity and reach means aviation helps business get done from all corners of Iowa to all corners of the world.  </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8</a:t>
            </a:fld>
            <a:endParaRPr lang="en-US" dirty="0"/>
          </a:p>
        </p:txBody>
      </p:sp>
    </p:spTree>
    <p:extLst>
      <p:ext uri="{BB962C8B-B14F-4D97-AF65-F5344CB8AC3E}">
        <p14:creationId xmlns:p14="http://schemas.microsoft.com/office/powerpoint/2010/main" val="84248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Aviation’s support to Iowa businesses may be the most significant economic impact of all. An estimated 166,000 Iowa-based employees fly from Iowa’s commercial service airports on an annual basis. Those employees earn approximately $10 billion in annual payroll and support $25 billion in associated economic activity. Air service means business for Iowa companies, and is a critical part of their operations.</a:t>
            </a:r>
          </a:p>
          <a:p>
            <a:endParaRPr lang="en-US" dirty="0"/>
          </a:p>
        </p:txBody>
      </p:sp>
      <p:sp>
        <p:nvSpPr>
          <p:cNvPr id="4" name="Slide Number Placeholder 3"/>
          <p:cNvSpPr>
            <a:spLocks noGrp="1"/>
          </p:cNvSpPr>
          <p:nvPr>
            <p:ph type="sldNum" sz="quarter" idx="5"/>
          </p:nvPr>
        </p:nvSpPr>
        <p:spPr/>
        <p:txBody>
          <a:bodyPr/>
          <a:lstStyle/>
          <a:p>
            <a:fld id="{8D17C46B-9192-4693-AA95-A9255612E41B}" type="slidenum">
              <a:rPr lang="en-US" smtClean="0"/>
              <a:t>9</a:t>
            </a:fld>
            <a:endParaRPr lang="en-US"/>
          </a:p>
        </p:txBody>
      </p:sp>
    </p:spTree>
    <p:extLst>
      <p:ext uri="{BB962C8B-B14F-4D97-AF65-F5344CB8AC3E}">
        <p14:creationId xmlns:p14="http://schemas.microsoft.com/office/powerpoint/2010/main" val="2010351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7" name="Picture 16" descr="Shape, rectangle&#10;&#10;Description automatically generated">
            <a:extLst>
              <a:ext uri="{FF2B5EF4-FFF2-40B4-BE49-F238E27FC236}">
                <a16:creationId xmlns:a16="http://schemas.microsoft.com/office/drawing/2014/main" id="{2BFB05B4-8F28-4C64-985E-0EE679741C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2ADC89E3-DE02-4BC5-98A5-67F47E0D19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0433" y="148860"/>
            <a:ext cx="2683323" cy="2067566"/>
          </a:xfrm>
          <a:prstGeom prst="rect">
            <a:avLst/>
          </a:prstGeom>
        </p:spPr>
      </p:pic>
    </p:spTree>
    <p:extLst>
      <p:ext uri="{BB962C8B-B14F-4D97-AF65-F5344CB8AC3E}">
        <p14:creationId xmlns:p14="http://schemas.microsoft.com/office/powerpoint/2010/main" val="3672647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0D97-864C-4D0A-A873-D231C114EE33}"/>
              </a:ext>
            </a:extLst>
          </p:cNvPr>
          <p:cNvSpPr>
            <a:spLocks noGrp="1"/>
          </p:cNvSpPr>
          <p:nvPr>
            <p:ph type="ctrTitle" hasCustomPrompt="1"/>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A5B83A2-F68C-4BA5-9083-BC7390FA7B5B}"/>
              </a:ext>
            </a:extLst>
          </p:cNvPr>
          <p:cNvSpPr>
            <a:spLocks noGrp="1"/>
          </p:cNvSpPr>
          <p:nvPr>
            <p:ph type="subTitle" idx="1"/>
          </p:nvPr>
        </p:nvSpPr>
        <p:spPr>
          <a:xfrm>
            <a:off x="1524000" y="3602038"/>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780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3DD9-A301-4929-A961-07453F181E34}"/>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44994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9597A0-BCB5-474B-8D96-4D9966CCBA85}"/>
              </a:ext>
            </a:extLst>
          </p:cNvPr>
          <p:cNvSpPr>
            <a:spLocks noGrp="1"/>
          </p:cNvSpPr>
          <p:nvPr>
            <p:ph idx="1"/>
          </p:nvPr>
        </p:nvSpPr>
        <p:spPr>
          <a:xfrm>
            <a:off x="838200" y="1825625"/>
            <a:ext cx="10515600" cy="4039716"/>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8C039A98-B6A0-4613-A893-0C2343856C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92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5979-29B5-4890-8512-1F85F5A7D338}"/>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B689B32-0A8A-4946-A1B6-9D3CC045551A}"/>
              </a:ext>
            </a:extLst>
          </p:cNvPr>
          <p:cNvSpPr>
            <a:spLocks noGrp="1"/>
          </p:cNvSpPr>
          <p:nvPr>
            <p:ph sz="half" idx="1"/>
          </p:nvPr>
        </p:nvSpPr>
        <p:spPr>
          <a:xfrm>
            <a:off x="838200" y="1825625"/>
            <a:ext cx="5181600" cy="4351338"/>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E62CA2B7-9A2F-44F3-9450-1E5B7C11DF4C}"/>
              </a:ext>
            </a:extLst>
          </p:cNvPr>
          <p:cNvSpPr>
            <a:spLocks noGrp="1"/>
          </p:cNvSpPr>
          <p:nvPr>
            <p:ph sz="half" idx="2"/>
          </p:nvPr>
        </p:nvSpPr>
        <p:spPr>
          <a:xfrm>
            <a:off x="6172200" y="1825625"/>
            <a:ext cx="5181600" cy="4351338"/>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703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0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7001-2820-496E-B9E6-851F08F9D2D8}"/>
              </a:ext>
            </a:extLst>
          </p:cNvPr>
          <p:cNvSpPr>
            <a:spLocks noGrp="1"/>
          </p:cNvSpPr>
          <p:nvPr>
            <p:ph type="dt" sz="half" idx="10"/>
          </p:nvPr>
        </p:nvSpPr>
        <p:spPr/>
        <p:txBody>
          <a:bodyPr/>
          <a:lstStyle/>
          <a:p>
            <a:fld id="{8CF570AA-85F5-45E4-AC31-05894038E51A}" type="datetimeFigureOut">
              <a:rPr lang="en-US" smtClean="0"/>
              <a:t>10/24/2022</a:t>
            </a:fld>
            <a:endParaRPr lang="en-US"/>
          </a:p>
        </p:txBody>
      </p:sp>
      <p:sp>
        <p:nvSpPr>
          <p:cNvPr id="3" name="Footer Placeholder 2">
            <a:extLst>
              <a:ext uri="{FF2B5EF4-FFF2-40B4-BE49-F238E27FC236}">
                <a16:creationId xmlns:a16="http://schemas.microsoft.com/office/drawing/2014/main" id="{CDFA6CF6-1FB8-499F-AC40-5E484EEC24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0B0559-3D69-4B24-B845-85E365F3F907}"/>
              </a:ext>
            </a:extLst>
          </p:cNvPr>
          <p:cNvSpPr>
            <a:spLocks noGrp="1"/>
          </p:cNvSpPr>
          <p:nvPr>
            <p:ph type="sldNum" sz="quarter" idx="12"/>
          </p:nvPr>
        </p:nvSpPr>
        <p:spPr/>
        <p:txBody>
          <a:bodyPr/>
          <a:lstStyle/>
          <a:p>
            <a:fld id="{7B7EF5EA-2349-42B5-879A-763278377325}" type="slidenum">
              <a:rPr lang="en-US" smtClean="0"/>
              <a:t>‹#›</a:t>
            </a:fld>
            <a:endParaRPr lang="en-US"/>
          </a:p>
        </p:txBody>
      </p:sp>
    </p:spTree>
    <p:extLst>
      <p:ext uri="{BB962C8B-B14F-4D97-AF65-F5344CB8AC3E}">
        <p14:creationId xmlns:p14="http://schemas.microsoft.com/office/powerpoint/2010/main" val="263420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F216DC0-584C-4615-AC7A-95F96B9DD07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8A1C86-F472-45C5-A12E-5D9D09F84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E6532-E811-4436-9D21-FF6C466299B5}"/>
              </a:ext>
            </a:extLst>
          </p:cNvPr>
          <p:cNvSpPr>
            <a:spLocks noGrp="1"/>
          </p:cNvSpPr>
          <p:nvPr>
            <p:ph type="body" idx="1"/>
          </p:nvPr>
        </p:nvSpPr>
        <p:spPr>
          <a:xfrm>
            <a:off x="838200" y="1825625"/>
            <a:ext cx="10515600" cy="3998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019376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0" r:id="rId4"/>
    <p:sldLayoutId id="2147483652" r:id="rId5"/>
    <p:sldLayoutId id="2147483660" r:id="rId6"/>
  </p:sldLayoutIdLst>
  <p:txStyles>
    <p:titleStyle>
      <a:lvl1pPr algn="l" defTabSz="914400" rtl="0" eaLnBrk="1" latinLnBrk="0" hangingPunct="1">
        <a:lnSpc>
          <a:spcPct val="90000"/>
        </a:lnSpc>
        <a:spcBef>
          <a:spcPct val="0"/>
        </a:spcBef>
        <a:buNone/>
        <a:defRPr sz="3600" kern="1200">
          <a:solidFill>
            <a:schemeClr val="tx1"/>
          </a:solidFill>
          <a:latin typeface="Gotham Book" panose="02000604040000020004"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6ECBC-D8D7-4DEF-93A0-22909C053D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B3B023-DFC3-447C-89A1-01D296BEE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BB644-9714-4EE7-B4E1-FA6B17142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570AA-85F5-45E4-AC31-05894038E51A}" type="datetimeFigureOut">
              <a:rPr lang="en-US" smtClean="0"/>
              <a:t>10/24/2022</a:t>
            </a:fld>
            <a:endParaRPr lang="en-US"/>
          </a:p>
        </p:txBody>
      </p:sp>
      <p:sp>
        <p:nvSpPr>
          <p:cNvPr id="5" name="Footer Placeholder 4">
            <a:extLst>
              <a:ext uri="{FF2B5EF4-FFF2-40B4-BE49-F238E27FC236}">
                <a16:creationId xmlns:a16="http://schemas.microsoft.com/office/drawing/2014/main" id="{62129FD7-F278-4979-80FB-B07A928EA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F9F563-7D3C-48B8-AFBC-C89D253EA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EF5EA-2349-42B5-879A-763278377325}" type="slidenum">
              <a:rPr lang="en-US" smtClean="0"/>
              <a:t>‹#›</a:t>
            </a:fld>
            <a:endParaRPr lang="en-US"/>
          </a:p>
        </p:txBody>
      </p:sp>
    </p:spTree>
    <p:extLst>
      <p:ext uri="{BB962C8B-B14F-4D97-AF65-F5344CB8AC3E}">
        <p14:creationId xmlns:p14="http://schemas.microsoft.com/office/powerpoint/2010/main" val="204581228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38.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chart" Target="../charts/chart1.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4385AAB-9CD8-4873-862C-C5BBE1D6A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5" y="435547"/>
            <a:ext cx="5604405" cy="6056376"/>
          </a:xfrm>
          <a:custGeom>
            <a:avLst/>
            <a:gdLst>
              <a:gd name="connsiteX0" fmla="*/ 3711555 w 5604405"/>
              <a:gd name="connsiteY0" fmla="*/ 4579520 h 6056376"/>
              <a:gd name="connsiteX1" fmla="*/ 4416613 w 5604405"/>
              <a:gd name="connsiteY1" fmla="*/ 4579520 h 6056376"/>
              <a:gd name="connsiteX2" fmla="*/ 4517335 w 5604405"/>
              <a:gd name="connsiteY2" fmla="*/ 4637144 h 6056376"/>
              <a:gd name="connsiteX3" fmla="*/ 4869863 w 5604405"/>
              <a:gd name="connsiteY3" fmla="*/ 5258191 h 6056376"/>
              <a:gd name="connsiteX4" fmla="*/ 4869863 w 5604405"/>
              <a:gd name="connsiteY4" fmla="*/ 5377706 h 6056376"/>
              <a:gd name="connsiteX5" fmla="*/ 4517335 w 5604405"/>
              <a:gd name="connsiteY5" fmla="*/ 5998753 h 6056376"/>
              <a:gd name="connsiteX6" fmla="*/ 4416613 w 5604405"/>
              <a:gd name="connsiteY6" fmla="*/ 6056376 h 6056376"/>
              <a:gd name="connsiteX7" fmla="*/ 3711555 w 5604405"/>
              <a:gd name="connsiteY7" fmla="*/ 6056376 h 6056376"/>
              <a:gd name="connsiteX8" fmla="*/ 3610833 w 5604405"/>
              <a:gd name="connsiteY8" fmla="*/ 5998753 h 6056376"/>
              <a:gd name="connsiteX9" fmla="*/ 3258304 w 5604405"/>
              <a:gd name="connsiteY9" fmla="*/ 5377706 h 6056376"/>
              <a:gd name="connsiteX10" fmla="*/ 3258304 w 5604405"/>
              <a:gd name="connsiteY10" fmla="*/ 5258191 h 6056376"/>
              <a:gd name="connsiteX11" fmla="*/ 3610833 w 5604405"/>
              <a:gd name="connsiteY11" fmla="*/ 4637144 h 6056376"/>
              <a:gd name="connsiteX12" fmla="*/ 3711555 w 5604405"/>
              <a:gd name="connsiteY12" fmla="*/ 4579520 h 6056376"/>
              <a:gd name="connsiteX13" fmla="*/ 2553202 w 5604405"/>
              <a:gd name="connsiteY13" fmla="*/ 3910405 h 6056376"/>
              <a:gd name="connsiteX14" fmla="*/ 3112130 w 5604405"/>
              <a:gd name="connsiteY14" fmla="*/ 3910405 h 6056376"/>
              <a:gd name="connsiteX15" fmla="*/ 3138444 w 5604405"/>
              <a:gd name="connsiteY15" fmla="*/ 3913900 h 6056376"/>
              <a:gd name="connsiteX16" fmla="*/ 3156541 w 5604405"/>
              <a:gd name="connsiteY16" fmla="*/ 3921488 h 6056376"/>
              <a:gd name="connsiteX17" fmla="*/ 3145481 w 5604405"/>
              <a:gd name="connsiteY17" fmla="*/ 3940617 h 6056376"/>
              <a:gd name="connsiteX18" fmla="*/ 2753632 w 5604405"/>
              <a:gd name="connsiteY18" fmla="*/ 4618329 h 6056376"/>
              <a:gd name="connsiteX19" fmla="*/ 2520177 w 5604405"/>
              <a:gd name="connsiteY19" fmla="*/ 4754008 h 6056376"/>
              <a:gd name="connsiteX20" fmla="*/ 2332520 w 5604405"/>
              <a:gd name="connsiteY20" fmla="*/ 4754008 h 6056376"/>
              <a:gd name="connsiteX21" fmla="*/ 2310629 w 5604405"/>
              <a:gd name="connsiteY21" fmla="*/ 4754008 h 6056376"/>
              <a:gd name="connsiteX22" fmla="*/ 2289740 w 5604405"/>
              <a:gd name="connsiteY22" fmla="*/ 4718037 h 6056376"/>
              <a:gd name="connsiteX23" fmla="*/ 2187423 w 5604405"/>
              <a:gd name="connsiteY23" fmla="*/ 4541838 h 6056376"/>
              <a:gd name="connsiteX24" fmla="*/ 2187423 w 5604405"/>
              <a:gd name="connsiteY24" fmla="*/ 4443215 h 6056376"/>
              <a:gd name="connsiteX25" fmla="*/ 2467492 w 5604405"/>
              <a:gd name="connsiteY25" fmla="*/ 3960919 h 6056376"/>
              <a:gd name="connsiteX26" fmla="*/ 2553202 w 5604405"/>
              <a:gd name="connsiteY26" fmla="*/ 3910405 h 6056376"/>
              <a:gd name="connsiteX27" fmla="*/ 1018932 w 5604405"/>
              <a:gd name="connsiteY27" fmla="*/ 1626925 h 6056376"/>
              <a:gd name="connsiteX28" fmla="*/ 2520177 w 5604405"/>
              <a:gd name="connsiteY28" fmla="*/ 1626925 h 6056376"/>
              <a:gd name="connsiteX29" fmla="*/ 2753632 w 5604405"/>
              <a:gd name="connsiteY29" fmla="*/ 1762604 h 6056376"/>
              <a:gd name="connsiteX30" fmla="*/ 3502633 w 5604405"/>
              <a:gd name="connsiteY30" fmla="*/ 3058018 h 6056376"/>
              <a:gd name="connsiteX31" fmla="*/ 3502633 w 5604405"/>
              <a:gd name="connsiteY31" fmla="*/ 3322916 h 6056376"/>
              <a:gd name="connsiteX32" fmla="*/ 3224524 w 5604405"/>
              <a:gd name="connsiteY32" fmla="*/ 3803912 h 6056376"/>
              <a:gd name="connsiteX33" fmla="*/ 3201086 w 5604405"/>
              <a:gd name="connsiteY33" fmla="*/ 3844448 h 6056376"/>
              <a:gd name="connsiteX34" fmla="*/ 3201910 w 5604405"/>
              <a:gd name="connsiteY34" fmla="*/ 3844794 h 6056376"/>
              <a:gd name="connsiteX35" fmla="*/ 3243273 w 5604405"/>
              <a:gd name="connsiteY35" fmla="*/ 3886511 h 6056376"/>
              <a:gd name="connsiteX36" fmla="*/ 3557826 w 5604405"/>
              <a:gd name="connsiteY36" fmla="*/ 4430538 h 6056376"/>
              <a:gd name="connsiteX37" fmla="*/ 3557826 w 5604405"/>
              <a:gd name="connsiteY37" fmla="*/ 4541785 h 6056376"/>
              <a:gd name="connsiteX38" fmla="*/ 3243273 w 5604405"/>
              <a:gd name="connsiteY38" fmla="*/ 5085811 h 6056376"/>
              <a:gd name="connsiteX39" fmla="*/ 3145229 w 5604405"/>
              <a:gd name="connsiteY39" fmla="*/ 5142791 h 6056376"/>
              <a:gd name="connsiteX40" fmla="*/ 2514761 w 5604405"/>
              <a:gd name="connsiteY40" fmla="*/ 5142791 h 6056376"/>
              <a:gd name="connsiteX41" fmla="*/ 2418080 w 5604405"/>
              <a:gd name="connsiteY41" fmla="*/ 5085811 h 6056376"/>
              <a:gd name="connsiteX42" fmla="*/ 2248631 w 5604405"/>
              <a:gd name="connsiteY42" fmla="*/ 4794008 h 6056376"/>
              <a:gd name="connsiteX43" fmla="*/ 2229489 w 5604405"/>
              <a:gd name="connsiteY43" fmla="*/ 4761043 h 6056376"/>
              <a:gd name="connsiteX44" fmla="*/ 2244550 w 5604405"/>
              <a:gd name="connsiteY44" fmla="*/ 4761043 h 6056376"/>
              <a:gd name="connsiteX45" fmla="*/ 2315741 w 5604405"/>
              <a:gd name="connsiteY45" fmla="*/ 4761043 h 6056376"/>
              <a:gd name="connsiteX46" fmla="*/ 2346666 w 5604405"/>
              <a:gd name="connsiteY46" fmla="*/ 4814300 h 6056376"/>
              <a:gd name="connsiteX47" fmla="*/ 2464819 w 5604405"/>
              <a:gd name="connsiteY47" fmla="*/ 5017769 h 6056376"/>
              <a:gd name="connsiteX48" fmla="*/ 2550531 w 5604405"/>
              <a:gd name="connsiteY48" fmla="*/ 5068284 h 6056376"/>
              <a:gd name="connsiteX49" fmla="*/ 3109460 w 5604405"/>
              <a:gd name="connsiteY49" fmla="*/ 5068284 h 6056376"/>
              <a:gd name="connsiteX50" fmla="*/ 3196377 w 5604405"/>
              <a:gd name="connsiteY50" fmla="*/ 5017769 h 6056376"/>
              <a:gd name="connsiteX51" fmla="*/ 3475238 w 5604405"/>
              <a:gd name="connsiteY51" fmla="*/ 4535474 h 6056376"/>
              <a:gd name="connsiteX52" fmla="*/ 3475238 w 5604405"/>
              <a:gd name="connsiteY52" fmla="*/ 4436849 h 6056376"/>
              <a:gd name="connsiteX53" fmla="*/ 3196377 w 5604405"/>
              <a:gd name="connsiteY53" fmla="*/ 3954554 h 6056376"/>
              <a:gd name="connsiteX54" fmla="*/ 3159709 w 5604405"/>
              <a:gd name="connsiteY54" fmla="*/ 3917570 h 6056376"/>
              <a:gd name="connsiteX55" fmla="*/ 3155466 w 5604405"/>
              <a:gd name="connsiteY55" fmla="*/ 3915792 h 6056376"/>
              <a:gd name="connsiteX56" fmla="*/ 3178212 w 5604405"/>
              <a:gd name="connsiteY56" fmla="*/ 3876454 h 6056376"/>
              <a:gd name="connsiteX57" fmla="*/ 3195127 w 5604405"/>
              <a:gd name="connsiteY57" fmla="*/ 3847197 h 6056376"/>
              <a:gd name="connsiteX58" fmla="*/ 3177582 w 5604405"/>
              <a:gd name="connsiteY58" fmla="*/ 3839840 h 6056376"/>
              <a:gd name="connsiteX59" fmla="*/ 3147901 w 5604405"/>
              <a:gd name="connsiteY59" fmla="*/ 3835897 h 6056376"/>
              <a:gd name="connsiteX60" fmla="*/ 2517432 w 5604405"/>
              <a:gd name="connsiteY60" fmla="*/ 3835897 h 6056376"/>
              <a:gd name="connsiteX61" fmla="*/ 2420752 w 5604405"/>
              <a:gd name="connsiteY61" fmla="*/ 3892877 h 6056376"/>
              <a:gd name="connsiteX62" fmla="*/ 2104837 w 5604405"/>
              <a:gd name="connsiteY62" fmla="*/ 4436903 h 6056376"/>
              <a:gd name="connsiteX63" fmla="*/ 2104837 w 5604405"/>
              <a:gd name="connsiteY63" fmla="*/ 4548151 h 6056376"/>
              <a:gd name="connsiteX64" fmla="*/ 2209113 w 5604405"/>
              <a:gd name="connsiteY64" fmla="*/ 4727721 h 6056376"/>
              <a:gd name="connsiteX65" fmla="*/ 2224378 w 5604405"/>
              <a:gd name="connsiteY65" fmla="*/ 4754008 h 6056376"/>
              <a:gd name="connsiteX66" fmla="*/ 2153663 w 5604405"/>
              <a:gd name="connsiteY66" fmla="*/ 4754008 h 6056376"/>
              <a:gd name="connsiteX67" fmla="*/ 1018932 w 5604405"/>
              <a:gd name="connsiteY67" fmla="*/ 4754008 h 6056376"/>
              <a:gd name="connsiteX68" fmla="*/ 788719 w 5604405"/>
              <a:gd name="connsiteY68" fmla="*/ 4618329 h 6056376"/>
              <a:gd name="connsiteX69" fmla="*/ 36477 w 5604405"/>
              <a:gd name="connsiteY69" fmla="*/ 3322916 h 6056376"/>
              <a:gd name="connsiteX70" fmla="*/ 36477 w 5604405"/>
              <a:gd name="connsiteY70" fmla="*/ 3058018 h 6056376"/>
              <a:gd name="connsiteX71" fmla="*/ 788719 w 5604405"/>
              <a:gd name="connsiteY71" fmla="*/ 1762604 h 6056376"/>
              <a:gd name="connsiteX72" fmla="*/ 1018932 w 5604405"/>
              <a:gd name="connsiteY72" fmla="*/ 1626925 h 6056376"/>
              <a:gd name="connsiteX73" fmla="*/ 3636614 w 5604405"/>
              <a:gd name="connsiteY73" fmla="*/ 339380 h 6056376"/>
              <a:gd name="connsiteX74" fmla="*/ 4821522 w 5604405"/>
              <a:gd name="connsiteY74" fmla="*/ 339380 h 6056376"/>
              <a:gd name="connsiteX75" fmla="*/ 4990793 w 5604405"/>
              <a:gd name="connsiteY75" fmla="*/ 436221 h 6056376"/>
              <a:gd name="connsiteX76" fmla="*/ 5583246 w 5604405"/>
              <a:gd name="connsiteY76" fmla="*/ 1479943 h 6056376"/>
              <a:gd name="connsiteX77" fmla="*/ 5583246 w 5604405"/>
              <a:gd name="connsiteY77" fmla="*/ 1680798 h 6056376"/>
              <a:gd name="connsiteX78" fmla="*/ 4990793 w 5604405"/>
              <a:gd name="connsiteY78" fmla="*/ 2724519 h 6056376"/>
              <a:gd name="connsiteX79" fmla="*/ 4821522 w 5604405"/>
              <a:gd name="connsiteY79" fmla="*/ 2821359 h 6056376"/>
              <a:gd name="connsiteX80" fmla="*/ 3636614 w 5604405"/>
              <a:gd name="connsiteY80" fmla="*/ 2821359 h 6056376"/>
              <a:gd name="connsiteX81" fmla="*/ 3467343 w 5604405"/>
              <a:gd name="connsiteY81" fmla="*/ 2724519 h 6056376"/>
              <a:gd name="connsiteX82" fmla="*/ 2874889 w 5604405"/>
              <a:gd name="connsiteY82" fmla="*/ 1680798 h 6056376"/>
              <a:gd name="connsiteX83" fmla="*/ 2874889 w 5604405"/>
              <a:gd name="connsiteY83" fmla="*/ 1479943 h 6056376"/>
              <a:gd name="connsiteX84" fmla="*/ 3467343 w 5604405"/>
              <a:gd name="connsiteY84" fmla="*/ 436221 h 6056376"/>
              <a:gd name="connsiteX85" fmla="*/ 3636614 w 5604405"/>
              <a:gd name="connsiteY85" fmla="*/ 339380 h 6056376"/>
              <a:gd name="connsiteX86" fmla="*/ 1941243 w 5604405"/>
              <a:gd name="connsiteY86" fmla="*/ 0 h 6056376"/>
              <a:gd name="connsiteX87" fmla="*/ 2646300 w 5604405"/>
              <a:gd name="connsiteY87" fmla="*/ 0 h 6056376"/>
              <a:gd name="connsiteX88" fmla="*/ 2747022 w 5604405"/>
              <a:gd name="connsiteY88" fmla="*/ 57624 h 6056376"/>
              <a:gd name="connsiteX89" fmla="*/ 3099551 w 5604405"/>
              <a:gd name="connsiteY89" fmla="*/ 678671 h 6056376"/>
              <a:gd name="connsiteX90" fmla="*/ 3099551 w 5604405"/>
              <a:gd name="connsiteY90" fmla="*/ 798186 h 6056376"/>
              <a:gd name="connsiteX91" fmla="*/ 2747022 w 5604405"/>
              <a:gd name="connsiteY91" fmla="*/ 1419233 h 6056376"/>
              <a:gd name="connsiteX92" fmla="*/ 2646300 w 5604405"/>
              <a:gd name="connsiteY92" fmla="*/ 1476856 h 6056376"/>
              <a:gd name="connsiteX93" fmla="*/ 1941243 w 5604405"/>
              <a:gd name="connsiteY93" fmla="*/ 1476856 h 6056376"/>
              <a:gd name="connsiteX94" fmla="*/ 1840520 w 5604405"/>
              <a:gd name="connsiteY94" fmla="*/ 1419233 h 6056376"/>
              <a:gd name="connsiteX95" fmla="*/ 1487992 w 5604405"/>
              <a:gd name="connsiteY95" fmla="*/ 798186 h 6056376"/>
              <a:gd name="connsiteX96" fmla="*/ 1487992 w 5604405"/>
              <a:gd name="connsiteY96" fmla="*/ 678671 h 6056376"/>
              <a:gd name="connsiteX97" fmla="*/ 1840520 w 5604405"/>
              <a:gd name="connsiteY97" fmla="*/ 57624 h 6056376"/>
              <a:gd name="connsiteX98" fmla="*/ 1941243 w 5604405"/>
              <a:gd name="connsiteY98" fmla="*/ 0 h 605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604405" h="6056376">
                <a:moveTo>
                  <a:pt x="3711555" y="4579520"/>
                </a:moveTo>
                <a:cubicBezTo>
                  <a:pt x="4416613" y="4579520"/>
                  <a:pt x="4416613" y="4579520"/>
                  <a:pt x="4416613" y="4579520"/>
                </a:cubicBezTo>
                <a:cubicBezTo>
                  <a:pt x="4452285" y="4579520"/>
                  <a:pt x="4498450" y="4605130"/>
                  <a:pt x="4517335" y="4637144"/>
                </a:cubicBezTo>
                <a:cubicBezTo>
                  <a:pt x="4869863" y="5258191"/>
                  <a:pt x="4869863" y="5258191"/>
                  <a:pt x="4869863" y="5258191"/>
                </a:cubicBezTo>
                <a:cubicBezTo>
                  <a:pt x="4886651" y="5292338"/>
                  <a:pt x="4886651" y="5343558"/>
                  <a:pt x="4869863" y="5377706"/>
                </a:cubicBezTo>
                <a:cubicBezTo>
                  <a:pt x="4517335" y="5998753"/>
                  <a:pt x="4517335" y="5998753"/>
                  <a:pt x="4517335" y="5998753"/>
                </a:cubicBezTo>
                <a:cubicBezTo>
                  <a:pt x="4498450" y="6030767"/>
                  <a:pt x="4452285" y="6056376"/>
                  <a:pt x="4416613" y="6056376"/>
                </a:cubicBezTo>
                <a:lnTo>
                  <a:pt x="3711555" y="6056376"/>
                </a:lnTo>
                <a:cubicBezTo>
                  <a:pt x="3673784" y="6056376"/>
                  <a:pt x="3627620" y="6030767"/>
                  <a:pt x="3610833" y="5998753"/>
                </a:cubicBezTo>
                <a:cubicBezTo>
                  <a:pt x="3258304" y="5377706"/>
                  <a:pt x="3258304" y="5377706"/>
                  <a:pt x="3258304" y="5377706"/>
                </a:cubicBezTo>
                <a:cubicBezTo>
                  <a:pt x="3239418" y="5343558"/>
                  <a:pt x="3239418" y="5292338"/>
                  <a:pt x="3258304" y="5258191"/>
                </a:cubicBezTo>
                <a:cubicBezTo>
                  <a:pt x="3610833" y="4637144"/>
                  <a:pt x="3610833" y="4637144"/>
                  <a:pt x="3610833" y="4637144"/>
                </a:cubicBezTo>
                <a:cubicBezTo>
                  <a:pt x="3627620" y="4605130"/>
                  <a:pt x="3673784" y="4579520"/>
                  <a:pt x="3711555" y="4579520"/>
                </a:cubicBezTo>
                <a:close/>
                <a:moveTo>
                  <a:pt x="2553202" y="3910405"/>
                </a:moveTo>
                <a:cubicBezTo>
                  <a:pt x="2553202" y="3910405"/>
                  <a:pt x="2553202" y="3910405"/>
                  <a:pt x="3112130" y="3910405"/>
                </a:cubicBezTo>
                <a:cubicBezTo>
                  <a:pt x="3121184" y="3910405"/>
                  <a:pt x="3130013" y="3911607"/>
                  <a:pt x="3138444" y="3913900"/>
                </a:cubicBezTo>
                <a:lnTo>
                  <a:pt x="3156541" y="3921488"/>
                </a:lnTo>
                <a:lnTo>
                  <a:pt x="3145481" y="3940617"/>
                </a:lnTo>
                <a:cubicBezTo>
                  <a:pt x="3045479" y="4113572"/>
                  <a:pt x="2917476" y="4334957"/>
                  <a:pt x="2753632" y="4618329"/>
                </a:cubicBezTo>
                <a:cubicBezTo>
                  <a:pt x="2704996" y="4702320"/>
                  <a:pt x="2617449" y="4754008"/>
                  <a:pt x="2520177" y="4754008"/>
                </a:cubicBezTo>
                <a:cubicBezTo>
                  <a:pt x="2520177" y="4754008"/>
                  <a:pt x="2520177" y="4754008"/>
                  <a:pt x="2332520" y="4754008"/>
                </a:cubicBezTo>
                <a:lnTo>
                  <a:pt x="2310629" y="4754008"/>
                </a:lnTo>
                <a:lnTo>
                  <a:pt x="2289740" y="4718037"/>
                </a:lnTo>
                <a:cubicBezTo>
                  <a:pt x="2260653" y="4667947"/>
                  <a:pt x="2226808" y="4609662"/>
                  <a:pt x="2187423" y="4541838"/>
                </a:cubicBezTo>
                <a:cubicBezTo>
                  <a:pt x="2169316" y="4511770"/>
                  <a:pt x="2169316" y="4473284"/>
                  <a:pt x="2187423" y="4443215"/>
                </a:cubicBezTo>
                <a:cubicBezTo>
                  <a:pt x="2187423" y="4443215"/>
                  <a:pt x="2187423" y="4443215"/>
                  <a:pt x="2467492" y="3960919"/>
                </a:cubicBezTo>
                <a:cubicBezTo>
                  <a:pt x="2484393" y="3929649"/>
                  <a:pt x="2518193" y="3910405"/>
                  <a:pt x="2553202" y="3910405"/>
                </a:cubicBezTo>
                <a:close/>
                <a:moveTo>
                  <a:pt x="1018932" y="1626925"/>
                </a:moveTo>
                <a:cubicBezTo>
                  <a:pt x="1018932" y="1626925"/>
                  <a:pt x="1018932" y="1626925"/>
                  <a:pt x="2520177" y="1626925"/>
                </a:cubicBezTo>
                <a:cubicBezTo>
                  <a:pt x="2617449" y="1626925"/>
                  <a:pt x="2704996" y="1678612"/>
                  <a:pt x="2753632" y="1762604"/>
                </a:cubicBezTo>
                <a:cubicBezTo>
                  <a:pt x="2753632" y="1762604"/>
                  <a:pt x="2753632" y="1762604"/>
                  <a:pt x="3502633" y="3058018"/>
                </a:cubicBezTo>
                <a:cubicBezTo>
                  <a:pt x="3551270" y="3138780"/>
                  <a:pt x="3551270" y="3242154"/>
                  <a:pt x="3502633" y="3322916"/>
                </a:cubicBezTo>
                <a:cubicBezTo>
                  <a:pt x="3502633" y="3322916"/>
                  <a:pt x="3502633" y="3322916"/>
                  <a:pt x="3224524" y="3803912"/>
                </a:cubicBezTo>
                <a:lnTo>
                  <a:pt x="3201086" y="3844448"/>
                </a:lnTo>
                <a:lnTo>
                  <a:pt x="3201910" y="3844794"/>
                </a:lnTo>
                <a:cubicBezTo>
                  <a:pt x="3218762" y="3854630"/>
                  <a:pt x="3233059" y="3868874"/>
                  <a:pt x="3243273" y="3886511"/>
                </a:cubicBezTo>
                <a:cubicBezTo>
                  <a:pt x="3243273" y="3886511"/>
                  <a:pt x="3243273" y="3886511"/>
                  <a:pt x="3557826" y="4430538"/>
                </a:cubicBezTo>
                <a:cubicBezTo>
                  <a:pt x="3578252" y="4464454"/>
                  <a:pt x="3578252" y="4507867"/>
                  <a:pt x="3557826" y="4541785"/>
                </a:cubicBezTo>
                <a:cubicBezTo>
                  <a:pt x="3557826" y="4541785"/>
                  <a:pt x="3557826" y="4541785"/>
                  <a:pt x="3243273" y="5085811"/>
                </a:cubicBezTo>
                <a:cubicBezTo>
                  <a:pt x="3222847" y="5121083"/>
                  <a:pt x="3186081" y="5142791"/>
                  <a:pt x="3145229" y="5142791"/>
                </a:cubicBezTo>
                <a:cubicBezTo>
                  <a:pt x="3145229" y="5142791"/>
                  <a:pt x="3145229" y="5142791"/>
                  <a:pt x="2514761" y="5142791"/>
                </a:cubicBezTo>
                <a:cubicBezTo>
                  <a:pt x="2475271" y="5142791"/>
                  <a:pt x="2437145" y="5121083"/>
                  <a:pt x="2418080" y="5085811"/>
                </a:cubicBezTo>
                <a:cubicBezTo>
                  <a:pt x="2418080" y="5085811"/>
                  <a:pt x="2418080" y="5085811"/>
                  <a:pt x="2248631" y="4794008"/>
                </a:cubicBezTo>
                <a:lnTo>
                  <a:pt x="2229489" y="4761043"/>
                </a:lnTo>
                <a:lnTo>
                  <a:pt x="2244550" y="4761043"/>
                </a:lnTo>
                <a:lnTo>
                  <a:pt x="2315741" y="4761043"/>
                </a:lnTo>
                <a:lnTo>
                  <a:pt x="2346666" y="4814300"/>
                </a:lnTo>
                <a:cubicBezTo>
                  <a:pt x="2464819" y="5017769"/>
                  <a:pt x="2464819" y="5017769"/>
                  <a:pt x="2464819" y="5017769"/>
                </a:cubicBezTo>
                <a:cubicBezTo>
                  <a:pt x="2481721" y="5049039"/>
                  <a:pt x="2515523" y="5068284"/>
                  <a:pt x="2550531" y="5068284"/>
                </a:cubicBezTo>
                <a:cubicBezTo>
                  <a:pt x="3109460" y="5068284"/>
                  <a:pt x="3109460" y="5068284"/>
                  <a:pt x="3109460" y="5068284"/>
                </a:cubicBezTo>
                <a:cubicBezTo>
                  <a:pt x="3145675" y="5068284"/>
                  <a:pt x="3178269" y="5049039"/>
                  <a:pt x="3196377" y="5017769"/>
                </a:cubicBezTo>
                <a:cubicBezTo>
                  <a:pt x="3475238" y="4535474"/>
                  <a:pt x="3475238" y="4535474"/>
                  <a:pt x="3475238" y="4535474"/>
                </a:cubicBezTo>
                <a:cubicBezTo>
                  <a:pt x="3493346" y="4505405"/>
                  <a:pt x="3493346" y="4466917"/>
                  <a:pt x="3475238" y="4436849"/>
                </a:cubicBezTo>
                <a:cubicBezTo>
                  <a:pt x="3196377" y="3954554"/>
                  <a:pt x="3196377" y="3954554"/>
                  <a:pt x="3196377" y="3954554"/>
                </a:cubicBezTo>
                <a:cubicBezTo>
                  <a:pt x="3187323" y="3938918"/>
                  <a:pt x="3174648" y="3926289"/>
                  <a:pt x="3159709" y="3917570"/>
                </a:cubicBezTo>
                <a:lnTo>
                  <a:pt x="3155466" y="3915792"/>
                </a:lnTo>
                <a:lnTo>
                  <a:pt x="3178212" y="3876454"/>
                </a:lnTo>
                <a:lnTo>
                  <a:pt x="3195127" y="3847197"/>
                </a:lnTo>
                <a:lnTo>
                  <a:pt x="3177582" y="3839840"/>
                </a:lnTo>
                <a:cubicBezTo>
                  <a:pt x="3168071" y="3837253"/>
                  <a:pt x="3158114" y="3835897"/>
                  <a:pt x="3147901" y="3835897"/>
                </a:cubicBezTo>
                <a:cubicBezTo>
                  <a:pt x="2517432" y="3835897"/>
                  <a:pt x="2517432" y="3835897"/>
                  <a:pt x="2517432" y="3835897"/>
                </a:cubicBezTo>
                <a:cubicBezTo>
                  <a:pt x="2477943" y="3835897"/>
                  <a:pt x="2439816" y="3857604"/>
                  <a:pt x="2420752" y="3892877"/>
                </a:cubicBezTo>
                <a:cubicBezTo>
                  <a:pt x="2104837" y="4436903"/>
                  <a:pt x="2104837" y="4436903"/>
                  <a:pt x="2104837" y="4436903"/>
                </a:cubicBezTo>
                <a:cubicBezTo>
                  <a:pt x="2084410" y="4470820"/>
                  <a:pt x="2084410" y="4514233"/>
                  <a:pt x="2104837" y="4548151"/>
                </a:cubicBezTo>
                <a:cubicBezTo>
                  <a:pt x="2144326" y="4616153"/>
                  <a:pt x="2178878" y="4675656"/>
                  <a:pt x="2209113" y="4727721"/>
                </a:cubicBezTo>
                <a:lnTo>
                  <a:pt x="2224378" y="4754008"/>
                </a:lnTo>
                <a:lnTo>
                  <a:pt x="2153663" y="4754008"/>
                </a:lnTo>
                <a:cubicBezTo>
                  <a:pt x="1933754" y="4754008"/>
                  <a:pt x="1581900" y="4754008"/>
                  <a:pt x="1018932" y="4754008"/>
                </a:cubicBezTo>
                <a:cubicBezTo>
                  <a:pt x="924902" y="4754008"/>
                  <a:pt x="834114" y="4702320"/>
                  <a:pt x="788719" y="4618329"/>
                </a:cubicBezTo>
                <a:cubicBezTo>
                  <a:pt x="788719" y="4618329"/>
                  <a:pt x="788719" y="4618329"/>
                  <a:pt x="36477" y="3322916"/>
                </a:cubicBezTo>
                <a:cubicBezTo>
                  <a:pt x="-12160" y="3242154"/>
                  <a:pt x="-12160" y="3138780"/>
                  <a:pt x="36477" y="3058018"/>
                </a:cubicBezTo>
                <a:cubicBezTo>
                  <a:pt x="36477" y="3058018"/>
                  <a:pt x="36477" y="3058018"/>
                  <a:pt x="788719" y="1762604"/>
                </a:cubicBezTo>
                <a:cubicBezTo>
                  <a:pt x="834114" y="1678612"/>
                  <a:pt x="924902" y="1626925"/>
                  <a:pt x="1018932" y="1626925"/>
                </a:cubicBezTo>
                <a:close/>
                <a:moveTo>
                  <a:pt x="3636614" y="339380"/>
                </a:moveTo>
                <a:cubicBezTo>
                  <a:pt x="4821522" y="339380"/>
                  <a:pt x="4821522" y="339380"/>
                  <a:pt x="4821522" y="339380"/>
                </a:cubicBezTo>
                <a:cubicBezTo>
                  <a:pt x="4881471" y="339380"/>
                  <a:pt x="4959055" y="382420"/>
                  <a:pt x="4990793" y="436221"/>
                </a:cubicBezTo>
                <a:cubicBezTo>
                  <a:pt x="5583246" y="1479943"/>
                  <a:pt x="5583246" y="1479943"/>
                  <a:pt x="5583246" y="1479943"/>
                </a:cubicBezTo>
                <a:cubicBezTo>
                  <a:pt x="5611458" y="1537330"/>
                  <a:pt x="5611458" y="1623410"/>
                  <a:pt x="5583246" y="1680798"/>
                </a:cubicBezTo>
                <a:cubicBezTo>
                  <a:pt x="4990793" y="2724519"/>
                  <a:pt x="4990793" y="2724519"/>
                  <a:pt x="4990793" y="2724519"/>
                </a:cubicBezTo>
                <a:cubicBezTo>
                  <a:pt x="4959055" y="2778320"/>
                  <a:pt x="4881471" y="2821359"/>
                  <a:pt x="4821522" y="2821359"/>
                </a:cubicBezTo>
                <a:lnTo>
                  <a:pt x="3636614" y="2821359"/>
                </a:lnTo>
                <a:cubicBezTo>
                  <a:pt x="3573138" y="2821359"/>
                  <a:pt x="3495555" y="2778320"/>
                  <a:pt x="3467343" y="2724519"/>
                </a:cubicBezTo>
                <a:cubicBezTo>
                  <a:pt x="2874889" y="1680798"/>
                  <a:pt x="2874889" y="1680798"/>
                  <a:pt x="2874889" y="1680798"/>
                </a:cubicBezTo>
                <a:cubicBezTo>
                  <a:pt x="2843150" y="1623410"/>
                  <a:pt x="2843150" y="1537330"/>
                  <a:pt x="2874889" y="1479943"/>
                </a:cubicBezTo>
                <a:cubicBezTo>
                  <a:pt x="3467343" y="436221"/>
                  <a:pt x="3467343" y="436221"/>
                  <a:pt x="3467343" y="436221"/>
                </a:cubicBezTo>
                <a:cubicBezTo>
                  <a:pt x="3495555" y="382420"/>
                  <a:pt x="3573138" y="339380"/>
                  <a:pt x="3636614" y="339380"/>
                </a:cubicBezTo>
                <a:close/>
                <a:moveTo>
                  <a:pt x="1941243" y="0"/>
                </a:moveTo>
                <a:cubicBezTo>
                  <a:pt x="2646300" y="0"/>
                  <a:pt x="2646300" y="0"/>
                  <a:pt x="2646300" y="0"/>
                </a:cubicBezTo>
                <a:cubicBezTo>
                  <a:pt x="2681973" y="0"/>
                  <a:pt x="2728138" y="25610"/>
                  <a:pt x="2747022" y="57624"/>
                </a:cubicBezTo>
                <a:cubicBezTo>
                  <a:pt x="3099551" y="678671"/>
                  <a:pt x="3099551" y="678671"/>
                  <a:pt x="3099551" y="678671"/>
                </a:cubicBezTo>
                <a:cubicBezTo>
                  <a:pt x="3116339" y="712818"/>
                  <a:pt x="3116339" y="764038"/>
                  <a:pt x="3099551" y="798186"/>
                </a:cubicBezTo>
                <a:cubicBezTo>
                  <a:pt x="2747022" y="1419233"/>
                  <a:pt x="2747022" y="1419233"/>
                  <a:pt x="2747022" y="1419233"/>
                </a:cubicBezTo>
                <a:cubicBezTo>
                  <a:pt x="2728138" y="1451247"/>
                  <a:pt x="2681973" y="1476856"/>
                  <a:pt x="2646300" y="1476856"/>
                </a:cubicBezTo>
                <a:lnTo>
                  <a:pt x="1941243" y="1476856"/>
                </a:lnTo>
                <a:cubicBezTo>
                  <a:pt x="1903472" y="1476856"/>
                  <a:pt x="1857308" y="1451247"/>
                  <a:pt x="1840520" y="1419233"/>
                </a:cubicBezTo>
                <a:cubicBezTo>
                  <a:pt x="1487992" y="798186"/>
                  <a:pt x="1487992" y="798186"/>
                  <a:pt x="1487992" y="798186"/>
                </a:cubicBezTo>
                <a:cubicBezTo>
                  <a:pt x="1469107" y="764038"/>
                  <a:pt x="1469107" y="712818"/>
                  <a:pt x="1487992" y="678671"/>
                </a:cubicBezTo>
                <a:cubicBezTo>
                  <a:pt x="1840520" y="57624"/>
                  <a:pt x="1840520" y="57624"/>
                  <a:pt x="1840520" y="57624"/>
                </a:cubicBezTo>
                <a:cubicBezTo>
                  <a:pt x="1857308" y="25610"/>
                  <a:pt x="1903472" y="0"/>
                  <a:pt x="1941243"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E628800B-24C9-4BCF-B4B2-1C1D9338EC22}"/>
              </a:ext>
            </a:extLst>
          </p:cNvPr>
          <p:cNvSpPr txBox="1"/>
          <p:nvPr/>
        </p:nvSpPr>
        <p:spPr>
          <a:xfrm>
            <a:off x="5142620" y="3229865"/>
            <a:ext cx="6556793" cy="2154778"/>
          </a:xfrm>
          <a:prstGeom prst="rect">
            <a:avLst/>
          </a:prstGeom>
        </p:spPr>
        <p:txBody>
          <a:bodyPr vert="horz" lIns="91440" tIns="45720" rIns="91440" bIns="45720" rtlCol="0" anchor="t">
            <a:normAutofit fontScale="92500"/>
          </a:bodyPr>
          <a:lstStyle/>
          <a:p>
            <a:pPr algn="r">
              <a:lnSpc>
                <a:spcPct val="90000"/>
              </a:lnSpc>
              <a:spcBef>
                <a:spcPct val="0"/>
              </a:spcBef>
              <a:spcAft>
                <a:spcPts val="600"/>
              </a:spcAft>
            </a:pPr>
            <a:r>
              <a:rPr lang="en-US" sz="4600" b="1">
                <a:latin typeface="Grandview" panose="020B0502040204020203" pitchFamily="34" charset="0"/>
                <a:ea typeface="+mj-ea"/>
                <a:cs typeface="+mj-cs"/>
              </a:rPr>
              <a:t>Iowa Aviation </a:t>
            </a:r>
          </a:p>
          <a:p>
            <a:pPr algn="r">
              <a:lnSpc>
                <a:spcPct val="90000"/>
              </a:lnSpc>
              <a:spcBef>
                <a:spcPct val="0"/>
              </a:spcBef>
              <a:spcAft>
                <a:spcPts val="600"/>
              </a:spcAft>
            </a:pPr>
            <a:r>
              <a:rPr lang="en-US" sz="4600" b="1">
                <a:latin typeface="Grandview" panose="020B0502040204020203" pitchFamily="34" charset="0"/>
                <a:ea typeface="+mj-ea"/>
                <a:cs typeface="+mj-cs"/>
              </a:rPr>
              <a:t>Economic Impact Report </a:t>
            </a:r>
          </a:p>
          <a:p>
            <a:pPr algn="r">
              <a:lnSpc>
                <a:spcPct val="90000"/>
              </a:lnSpc>
              <a:spcBef>
                <a:spcPct val="0"/>
              </a:spcBef>
              <a:spcAft>
                <a:spcPts val="600"/>
              </a:spcAft>
            </a:pPr>
            <a:r>
              <a:rPr lang="en-US" sz="4600" b="1">
                <a:latin typeface="Grandview" panose="020B0502040204020203" pitchFamily="34" charset="0"/>
                <a:ea typeface="+mj-ea"/>
                <a:cs typeface="+mj-cs"/>
              </a:rPr>
              <a:t>2022</a:t>
            </a:r>
          </a:p>
        </p:txBody>
      </p:sp>
      <p:pic>
        <p:nvPicPr>
          <p:cNvPr id="9" name="Picture 4">
            <a:extLst>
              <a:ext uri="{FF2B5EF4-FFF2-40B4-BE49-F238E27FC236}">
                <a16:creationId xmlns:a16="http://schemas.microsoft.com/office/drawing/2014/main" id="{C35BA2AC-946D-479C-B9FC-B643846AE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225" y="1842596"/>
            <a:ext cx="2139133" cy="3841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B94A49AB-CD0A-4E2F-BCFB-9D68388AA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461" y="5650228"/>
            <a:ext cx="1258841" cy="3464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8D2D1FE-4317-4BB3-9E92-CE980E652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332" y="2261331"/>
            <a:ext cx="2513752" cy="193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7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369623" y="0"/>
            <a:ext cx="5412235" cy="1325563"/>
          </a:xfrm>
        </p:spPr>
        <p:txBody>
          <a:bodyPr/>
          <a:lstStyle/>
          <a:p>
            <a:r>
              <a:rPr lang="en-US" cap="all" dirty="0">
                <a:latin typeface="Grandview" panose="020B0502040204020203" pitchFamily="34" charset="0"/>
              </a:rPr>
              <a:t>Air Medical</a:t>
            </a:r>
          </a:p>
        </p:txBody>
      </p:sp>
      <p:pic>
        <p:nvPicPr>
          <p:cNvPr id="4" name="Picture 3">
            <a:extLst>
              <a:ext uri="{FF2B5EF4-FFF2-40B4-BE49-F238E27FC236}">
                <a16:creationId xmlns:a16="http://schemas.microsoft.com/office/drawing/2014/main" id="{16FEC71C-3A48-4290-A798-5C0E5546714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392" t="26006" r="8768" b="4402"/>
          <a:stretch/>
        </p:blipFill>
        <p:spPr>
          <a:xfrm>
            <a:off x="6894153" y="0"/>
            <a:ext cx="5221224" cy="3593280"/>
          </a:xfrm>
          <a:prstGeom prst="flowChartInputOutput">
            <a:avLst/>
          </a:prstGeom>
        </p:spPr>
      </p:pic>
      <p:pic>
        <p:nvPicPr>
          <p:cNvPr id="6" name="Picture 5" descr="Icon&#10;&#10;Description automatically generated">
            <a:extLst>
              <a:ext uri="{FF2B5EF4-FFF2-40B4-BE49-F238E27FC236}">
                <a16:creationId xmlns:a16="http://schemas.microsoft.com/office/drawing/2014/main" id="{4A8E0768-63B4-4561-BB9F-F1C65D36B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23" y="218383"/>
            <a:ext cx="1828800" cy="1834662"/>
          </a:xfrm>
          <a:prstGeom prst="rect">
            <a:avLst/>
          </a:prstGeom>
        </p:spPr>
      </p:pic>
      <p:grpSp>
        <p:nvGrpSpPr>
          <p:cNvPr id="20" name="Group 19">
            <a:extLst>
              <a:ext uri="{FF2B5EF4-FFF2-40B4-BE49-F238E27FC236}">
                <a16:creationId xmlns:a16="http://schemas.microsoft.com/office/drawing/2014/main" id="{67D53914-6F2D-40E8-BA29-BD8EE619D52A}"/>
              </a:ext>
            </a:extLst>
          </p:cNvPr>
          <p:cNvGrpSpPr/>
          <p:nvPr/>
        </p:nvGrpSpPr>
        <p:grpSpPr>
          <a:xfrm>
            <a:off x="5748581" y="3666783"/>
            <a:ext cx="6474095" cy="2145348"/>
            <a:chOff x="74566" y="3943699"/>
            <a:chExt cx="6474095" cy="2145348"/>
          </a:xfrm>
        </p:grpSpPr>
        <p:sp>
          <p:nvSpPr>
            <p:cNvPr id="27" name="Content Placeholder 5">
              <a:extLst>
                <a:ext uri="{FF2B5EF4-FFF2-40B4-BE49-F238E27FC236}">
                  <a16:creationId xmlns:a16="http://schemas.microsoft.com/office/drawing/2014/main" id="{33053498-5588-49A3-8EA7-B185CD3D099E}"/>
                </a:ext>
              </a:extLst>
            </p:cNvPr>
            <p:cNvSpPr txBox="1">
              <a:spLocks/>
            </p:cNvSpPr>
            <p:nvPr/>
          </p:nvSpPr>
          <p:spPr>
            <a:xfrm>
              <a:off x="1176561" y="4051328"/>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23</a:t>
              </a:r>
            </a:p>
          </p:txBody>
        </p:sp>
        <p:sp>
          <p:nvSpPr>
            <p:cNvPr id="28" name="Content Placeholder 5">
              <a:extLst>
                <a:ext uri="{FF2B5EF4-FFF2-40B4-BE49-F238E27FC236}">
                  <a16:creationId xmlns:a16="http://schemas.microsoft.com/office/drawing/2014/main" id="{D7887EC7-6F4A-4C38-8ABB-E25EC2A9593C}"/>
                </a:ext>
              </a:extLst>
            </p:cNvPr>
            <p:cNvSpPr txBox="1">
              <a:spLocks/>
            </p:cNvSpPr>
            <p:nvPr/>
          </p:nvSpPr>
          <p:spPr>
            <a:xfrm>
              <a:off x="1164159" y="4974354"/>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Ambulance aircraft</a:t>
              </a:r>
            </a:p>
          </p:txBody>
        </p:sp>
        <p:sp>
          <p:nvSpPr>
            <p:cNvPr id="29" name="Content Placeholder 5">
              <a:extLst>
                <a:ext uri="{FF2B5EF4-FFF2-40B4-BE49-F238E27FC236}">
                  <a16:creationId xmlns:a16="http://schemas.microsoft.com/office/drawing/2014/main" id="{8C70B794-8BFB-45B4-952D-2BECCA5BE4F6}"/>
                </a:ext>
              </a:extLst>
            </p:cNvPr>
            <p:cNvSpPr txBox="1">
              <a:spLocks/>
            </p:cNvSpPr>
            <p:nvPr/>
          </p:nvSpPr>
          <p:spPr>
            <a:xfrm>
              <a:off x="3805461" y="4201088"/>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5400">
                  <a:solidFill>
                    <a:srgbClr val="244C5A"/>
                  </a:solidFill>
                </a:rPr>
                <a:t>$449M</a:t>
              </a:r>
            </a:p>
          </p:txBody>
        </p:sp>
        <p:sp>
          <p:nvSpPr>
            <p:cNvPr id="30" name="Content Placeholder 5">
              <a:extLst>
                <a:ext uri="{FF2B5EF4-FFF2-40B4-BE49-F238E27FC236}">
                  <a16:creationId xmlns:a16="http://schemas.microsoft.com/office/drawing/2014/main" id="{0A4F6F69-6E0B-4778-82BA-0738C5A5C2EF}"/>
                </a:ext>
              </a:extLst>
            </p:cNvPr>
            <p:cNvSpPr txBox="1">
              <a:spLocks/>
            </p:cNvSpPr>
            <p:nvPr/>
          </p:nvSpPr>
          <p:spPr>
            <a:xfrm>
              <a:off x="3797557" y="497436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TOTAL IMPACT</a:t>
              </a:r>
            </a:p>
          </p:txBody>
        </p:sp>
        <p:cxnSp>
          <p:nvCxnSpPr>
            <p:cNvPr id="32" name="Straight Connector 31">
              <a:extLst>
                <a:ext uri="{FF2B5EF4-FFF2-40B4-BE49-F238E27FC236}">
                  <a16:creationId xmlns:a16="http://schemas.microsoft.com/office/drawing/2014/main" id="{BD2736DE-4A7C-4ABB-A02F-A14747B280DC}"/>
                </a:ext>
              </a:extLst>
            </p:cNvPr>
            <p:cNvCxnSpPr>
              <a:cxnSpLocks/>
            </p:cNvCxnSpPr>
            <p:nvPr/>
          </p:nvCxnSpPr>
          <p:spPr>
            <a:xfrm>
              <a:off x="3805315" y="4141504"/>
              <a:ext cx="0" cy="1403447"/>
            </a:xfrm>
            <a:prstGeom prst="line">
              <a:avLst/>
            </a:prstGeom>
            <a:ln w="19050">
              <a:solidFill>
                <a:srgbClr val="244C5A"/>
              </a:solidFill>
            </a:ln>
          </p:spPr>
          <p:style>
            <a:lnRef idx="1">
              <a:schemeClr val="accent1"/>
            </a:lnRef>
            <a:fillRef idx="0">
              <a:schemeClr val="accent1"/>
            </a:fillRef>
            <a:effectRef idx="0">
              <a:schemeClr val="accent1"/>
            </a:effectRef>
            <a:fontRef idx="minor">
              <a:schemeClr val="tx1"/>
            </a:fontRef>
          </p:style>
        </p:cxnSp>
        <p:pic>
          <p:nvPicPr>
            <p:cNvPr id="33" name="Graphic 32" descr="Chevron arrows with solid fill">
              <a:extLst>
                <a:ext uri="{FF2B5EF4-FFF2-40B4-BE49-F238E27FC236}">
                  <a16:creationId xmlns:a16="http://schemas.microsoft.com/office/drawing/2014/main" id="{E5D2416C-575F-423E-BE92-F7EF0E5114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66" y="3943699"/>
              <a:ext cx="1545032" cy="1216547"/>
            </a:xfrm>
            <a:prstGeom prst="rect">
              <a:avLst/>
            </a:prstGeom>
          </p:spPr>
        </p:pic>
      </p:grpSp>
      <p:sp>
        <p:nvSpPr>
          <p:cNvPr id="21" name="Content Placeholder 2">
            <a:extLst>
              <a:ext uri="{FF2B5EF4-FFF2-40B4-BE49-F238E27FC236}">
                <a16:creationId xmlns:a16="http://schemas.microsoft.com/office/drawing/2014/main" id="{529C559E-146E-4F6F-8E4D-9E9620757569}"/>
              </a:ext>
            </a:extLst>
          </p:cNvPr>
          <p:cNvSpPr>
            <a:spLocks noGrp="1"/>
          </p:cNvSpPr>
          <p:nvPr>
            <p:ph idx="1"/>
          </p:nvPr>
        </p:nvSpPr>
        <p:spPr>
          <a:xfrm>
            <a:off x="2384010" y="995423"/>
            <a:ext cx="5028630" cy="833993"/>
          </a:xfrm>
        </p:spPr>
        <p:txBody>
          <a:bodyPr>
            <a:normAutofit/>
          </a:bodyPr>
          <a:lstStyle/>
          <a:p>
            <a:r>
              <a:rPr lang="en-US" sz="2600" i="1" dirty="0">
                <a:solidFill>
                  <a:srgbClr val="244C5A"/>
                </a:solidFill>
              </a:rPr>
              <a:t>Includes emergency services, ground care, and patient transport</a:t>
            </a:r>
          </a:p>
        </p:txBody>
      </p:sp>
      <p:pic>
        <p:nvPicPr>
          <p:cNvPr id="22" name="Picture 21" descr="Map&#10;&#10;Description automatically generated">
            <a:extLst>
              <a:ext uri="{FF2B5EF4-FFF2-40B4-BE49-F238E27FC236}">
                <a16:creationId xmlns:a16="http://schemas.microsoft.com/office/drawing/2014/main" id="{C2D3C68B-0431-42A0-878A-248ABA705A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279" y="2027697"/>
            <a:ext cx="5412234" cy="3575197"/>
          </a:xfrm>
          <a:prstGeom prst="rect">
            <a:avLst/>
          </a:prstGeom>
        </p:spPr>
      </p:pic>
    </p:spTree>
    <p:extLst>
      <p:ext uri="{BB962C8B-B14F-4D97-AF65-F5344CB8AC3E}">
        <p14:creationId xmlns:p14="http://schemas.microsoft.com/office/powerpoint/2010/main" val="110963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666F3-AA02-4BC8-A194-2E7D13C0260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311" r="19904"/>
          <a:stretch/>
        </p:blipFill>
        <p:spPr>
          <a:xfrm>
            <a:off x="7039992" y="-16503"/>
            <a:ext cx="5216350" cy="3585327"/>
          </a:xfrm>
          <a:prstGeom prst="flowChartInputOutput">
            <a:avLst/>
          </a:prstGeom>
        </p:spPr>
      </p:pic>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384010" y="643"/>
            <a:ext cx="5297847" cy="1325563"/>
          </a:xfrm>
        </p:spPr>
        <p:txBody>
          <a:bodyPr/>
          <a:lstStyle/>
          <a:p>
            <a:r>
              <a:rPr lang="en-US" cap="all" dirty="0">
                <a:latin typeface="Grandview" panose="020B0502040204020203" pitchFamily="34" charset="0"/>
              </a:rPr>
              <a:t>AERIAL</a:t>
            </a:r>
            <a:r>
              <a:rPr lang="en-US" cap="all" dirty="0"/>
              <a:t> </a:t>
            </a:r>
            <a:r>
              <a:rPr lang="en-US" cap="all" dirty="0">
                <a:latin typeface="Grandview" panose="020B0502040204020203" pitchFamily="34" charset="0"/>
              </a:rPr>
              <a:t>APPLICATORS</a:t>
            </a:r>
          </a:p>
        </p:txBody>
      </p:sp>
      <p:sp>
        <p:nvSpPr>
          <p:cNvPr id="12" name="Content Placeholder 2">
            <a:extLst>
              <a:ext uri="{FF2B5EF4-FFF2-40B4-BE49-F238E27FC236}">
                <a16:creationId xmlns:a16="http://schemas.microsoft.com/office/drawing/2014/main" id="{591D4DCD-1DA7-4C0B-B08D-CB38FA23FAF9}"/>
              </a:ext>
            </a:extLst>
          </p:cNvPr>
          <p:cNvSpPr>
            <a:spLocks noGrp="1"/>
          </p:cNvSpPr>
          <p:nvPr>
            <p:ph idx="1"/>
          </p:nvPr>
        </p:nvSpPr>
        <p:spPr>
          <a:xfrm>
            <a:off x="2384009" y="995423"/>
            <a:ext cx="5184236" cy="2772596"/>
          </a:xfrm>
        </p:spPr>
        <p:txBody>
          <a:bodyPr>
            <a:normAutofit/>
          </a:bodyPr>
          <a:lstStyle/>
          <a:p>
            <a:r>
              <a:rPr lang="en-US" sz="2600" i="1" dirty="0">
                <a:solidFill>
                  <a:srgbClr val="244C5A"/>
                </a:solidFill>
              </a:rPr>
              <a:t>Impacts are generated across Iowa</a:t>
            </a:r>
          </a:p>
        </p:txBody>
      </p:sp>
      <p:pic>
        <p:nvPicPr>
          <p:cNvPr id="5" name="Picture 4" descr="Icon&#10;&#10;Description automatically generated">
            <a:extLst>
              <a:ext uri="{FF2B5EF4-FFF2-40B4-BE49-F238E27FC236}">
                <a16:creationId xmlns:a16="http://schemas.microsoft.com/office/drawing/2014/main" id="{A5F0B70A-8726-4D31-9A40-C62282D0C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10" y="221192"/>
            <a:ext cx="1828800" cy="1828800"/>
          </a:xfrm>
          <a:prstGeom prst="rect">
            <a:avLst/>
          </a:prstGeom>
        </p:spPr>
      </p:pic>
      <p:grpSp>
        <p:nvGrpSpPr>
          <p:cNvPr id="25" name="Group 24">
            <a:extLst>
              <a:ext uri="{FF2B5EF4-FFF2-40B4-BE49-F238E27FC236}">
                <a16:creationId xmlns:a16="http://schemas.microsoft.com/office/drawing/2014/main" id="{7164C99E-207D-41EF-B0EE-94F4FA31AFD9}"/>
              </a:ext>
            </a:extLst>
          </p:cNvPr>
          <p:cNvGrpSpPr/>
          <p:nvPr/>
        </p:nvGrpSpPr>
        <p:grpSpPr>
          <a:xfrm>
            <a:off x="86580" y="3626688"/>
            <a:ext cx="11957481" cy="1911109"/>
            <a:chOff x="-437878" y="3856079"/>
            <a:chExt cx="11957481" cy="1911109"/>
          </a:xfrm>
        </p:grpSpPr>
        <p:sp>
          <p:nvSpPr>
            <p:cNvPr id="8" name="Content Placeholder 5">
              <a:extLst>
                <a:ext uri="{FF2B5EF4-FFF2-40B4-BE49-F238E27FC236}">
                  <a16:creationId xmlns:a16="http://schemas.microsoft.com/office/drawing/2014/main" id="{02726183-95B1-4392-82AE-F621DB8588D6}"/>
                </a:ext>
              </a:extLst>
            </p:cNvPr>
            <p:cNvSpPr txBox="1">
              <a:spLocks/>
            </p:cNvSpPr>
            <p:nvPr/>
          </p:nvSpPr>
          <p:spPr>
            <a:xfrm>
              <a:off x="8767696" y="3879229"/>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400+</a:t>
              </a:r>
            </a:p>
          </p:txBody>
        </p:sp>
        <p:sp>
          <p:nvSpPr>
            <p:cNvPr id="9" name="Content Placeholder 5">
              <a:extLst>
                <a:ext uri="{FF2B5EF4-FFF2-40B4-BE49-F238E27FC236}">
                  <a16:creationId xmlns:a16="http://schemas.microsoft.com/office/drawing/2014/main" id="{35B93A6F-88CF-4A2A-9E5B-9B0E02FE15A5}"/>
                </a:ext>
              </a:extLst>
            </p:cNvPr>
            <p:cNvSpPr txBox="1">
              <a:spLocks/>
            </p:cNvSpPr>
            <p:nvPr/>
          </p:nvSpPr>
          <p:spPr>
            <a:xfrm>
              <a:off x="8776403" y="4771245"/>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cap="all">
                  <a:solidFill>
                    <a:schemeClr val="bg2"/>
                  </a:solidFill>
                </a:rPr>
                <a:t>Registered                  AG Aircraft</a:t>
              </a:r>
            </a:p>
          </p:txBody>
        </p:sp>
        <p:sp>
          <p:nvSpPr>
            <p:cNvPr id="7" name="Content Placeholder 5">
              <a:extLst>
                <a:ext uri="{FF2B5EF4-FFF2-40B4-BE49-F238E27FC236}">
                  <a16:creationId xmlns:a16="http://schemas.microsoft.com/office/drawing/2014/main" id="{E7747F8A-5923-401D-91FE-D290582E738B}"/>
                </a:ext>
              </a:extLst>
            </p:cNvPr>
            <p:cNvSpPr txBox="1">
              <a:spLocks/>
            </p:cNvSpPr>
            <p:nvPr/>
          </p:nvSpPr>
          <p:spPr>
            <a:xfrm>
              <a:off x="3235867" y="387703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5M</a:t>
              </a:r>
            </a:p>
          </p:txBody>
        </p:sp>
        <p:sp>
          <p:nvSpPr>
            <p:cNvPr id="10" name="Content Placeholder 5">
              <a:extLst>
                <a:ext uri="{FF2B5EF4-FFF2-40B4-BE49-F238E27FC236}">
                  <a16:creationId xmlns:a16="http://schemas.microsoft.com/office/drawing/2014/main" id="{90111043-84B2-438B-ACF5-CB4B6DFBA747}"/>
                </a:ext>
              </a:extLst>
            </p:cNvPr>
            <p:cNvSpPr txBox="1">
              <a:spLocks/>
            </p:cNvSpPr>
            <p:nvPr/>
          </p:nvSpPr>
          <p:spPr>
            <a:xfrm>
              <a:off x="3223465" y="480005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Acres Sprayed</a:t>
              </a:r>
            </a:p>
          </p:txBody>
        </p:sp>
        <p:sp>
          <p:nvSpPr>
            <p:cNvPr id="13" name="Content Placeholder 5">
              <a:extLst>
                <a:ext uri="{FF2B5EF4-FFF2-40B4-BE49-F238E27FC236}">
                  <a16:creationId xmlns:a16="http://schemas.microsoft.com/office/drawing/2014/main" id="{FB24C7DC-CE60-4EB9-B7BB-B97097E31C6C}"/>
                </a:ext>
              </a:extLst>
            </p:cNvPr>
            <p:cNvSpPr txBox="1">
              <a:spLocks/>
            </p:cNvSpPr>
            <p:nvPr/>
          </p:nvSpPr>
          <p:spPr>
            <a:xfrm>
              <a:off x="6080765" y="3856079"/>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105</a:t>
              </a:r>
            </a:p>
          </p:txBody>
        </p:sp>
        <p:sp>
          <p:nvSpPr>
            <p:cNvPr id="14" name="Content Placeholder 5">
              <a:extLst>
                <a:ext uri="{FF2B5EF4-FFF2-40B4-BE49-F238E27FC236}">
                  <a16:creationId xmlns:a16="http://schemas.microsoft.com/office/drawing/2014/main" id="{9EE99166-6D64-407D-9471-2E17598BAF0D}"/>
                </a:ext>
              </a:extLst>
            </p:cNvPr>
            <p:cNvSpPr txBox="1">
              <a:spLocks/>
            </p:cNvSpPr>
            <p:nvPr/>
          </p:nvSpPr>
          <p:spPr>
            <a:xfrm>
              <a:off x="6013503" y="4800072"/>
              <a:ext cx="287231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Airports serving aerial applicators</a:t>
              </a:r>
            </a:p>
          </p:txBody>
        </p:sp>
        <p:cxnSp>
          <p:nvCxnSpPr>
            <p:cNvPr id="20" name="Straight Connector 19">
              <a:extLst>
                <a:ext uri="{FF2B5EF4-FFF2-40B4-BE49-F238E27FC236}">
                  <a16:creationId xmlns:a16="http://schemas.microsoft.com/office/drawing/2014/main" id="{545B12D8-5C9B-45DD-941D-7491EA8FB8E1}"/>
                </a:ext>
              </a:extLst>
            </p:cNvPr>
            <p:cNvCxnSpPr>
              <a:cxnSpLocks/>
            </p:cNvCxnSpPr>
            <p:nvPr/>
          </p:nvCxnSpPr>
          <p:spPr>
            <a:xfrm>
              <a:off x="8914502" y="3967208"/>
              <a:ext cx="0" cy="1403447"/>
            </a:xfrm>
            <a:prstGeom prst="line">
              <a:avLst/>
            </a:prstGeom>
            <a:ln w="19050">
              <a:solidFill>
                <a:srgbClr val="244C5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56A936-FB99-4B03-A0B8-2933393B4C9E}"/>
                </a:ext>
              </a:extLst>
            </p:cNvPr>
            <p:cNvCxnSpPr>
              <a:cxnSpLocks/>
            </p:cNvCxnSpPr>
            <p:nvPr/>
          </p:nvCxnSpPr>
          <p:spPr>
            <a:xfrm>
              <a:off x="5967491" y="3967208"/>
              <a:ext cx="0" cy="1403447"/>
            </a:xfrm>
            <a:prstGeom prst="line">
              <a:avLst/>
            </a:prstGeom>
            <a:ln w="19050">
              <a:solidFill>
                <a:srgbClr val="244C5A"/>
              </a:solidFill>
            </a:ln>
          </p:spPr>
          <p:style>
            <a:lnRef idx="1">
              <a:schemeClr val="accent1"/>
            </a:lnRef>
            <a:fillRef idx="0">
              <a:schemeClr val="accent1"/>
            </a:fillRef>
            <a:effectRef idx="0">
              <a:schemeClr val="accent1"/>
            </a:effectRef>
            <a:fontRef idx="minor">
              <a:schemeClr val="tx1"/>
            </a:fontRef>
          </p:style>
        </p:cxnSp>
        <p:pic>
          <p:nvPicPr>
            <p:cNvPr id="24" name="Graphic 23" descr="Chevron arrows with solid fill">
              <a:extLst>
                <a:ext uri="{FF2B5EF4-FFF2-40B4-BE49-F238E27FC236}">
                  <a16:creationId xmlns:a16="http://schemas.microsoft.com/office/drawing/2014/main" id="{9EBE4479-8E4A-4E94-B231-640FED4679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878" y="4012478"/>
              <a:ext cx="1545032" cy="1216547"/>
            </a:xfrm>
            <a:prstGeom prst="rect">
              <a:avLst/>
            </a:prstGeom>
          </p:spPr>
        </p:pic>
      </p:grpSp>
      <p:cxnSp>
        <p:nvCxnSpPr>
          <p:cNvPr id="16" name="Straight Connector 15">
            <a:extLst>
              <a:ext uri="{FF2B5EF4-FFF2-40B4-BE49-F238E27FC236}">
                <a16:creationId xmlns:a16="http://schemas.microsoft.com/office/drawing/2014/main" id="{E8E8E954-C620-4EB3-9760-963B25C8CAE6}"/>
              </a:ext>
            </a:extLst>
          </p:cNvPr>
          <p:cNvCxnSpPr>
            <a:cxnSpLocks/>
          </p:cNvCxnSpPr>
          <p:nvPr/>
        </p:nvCxnSpPr>
        <p:spPr>
          <a:xfrm>
            <a:off x="3853500" y="3737817"/>
            <a:ext cx="0" cy="1403447"/>
          </a:xfrm>
          <a:prstGeom prst="line">
            <a:avLst/>
          </a:prstGeom>
          <a:ln w="19050">
            <a:solidFill>
              <a:srgbClr val="244C5A"/>
            </a:solidFill>
          </a:ln>
        </p:spPr>
        <p:style>
          <a:lnRef idx="1">
            <a:schemeClr val="accent1"/>
          </a:lnRef>
          <a:fillRef idx="0">
            <a:schemeClr val="accent1"/>
          </a:fillRef>
          <a:effectRef idx="0">
            <a:schemeClr val="accent1"/>
          </a:effectRef>
          <a:fontRef idx="minor">
            <a:schemeClr val="tx1"/>
          </a:fontRef>
        </p:style>
      </p:cxnSp>
      <p:sp>
        <p:nvSpPr>
          <p:cNvPr id="17" name="Content Placeholder 5">
            <a:extLst>
              <a:ext uri="{FF2B5EF4-FFF2-40B4-BE49-F238E27FC236}">
                <a16:creationId xmlns:a16="http://schemas.microsoft.com/office/drawing/2014/main" id="{CC942237-CDE3-4E25-837C-3410B18A090E}"/>
              </a:ext>
            </a:extLst>
          </p:cNvPr>
          <p:cNvSpPr txBox="1">
            <a:spLocks/>
          </p:cNvSpPr>
          <p:nvPr/>
        </p:nvSpPr>
        <p:spPr>
          <a:xfrm>
            <a:off x="1254131" y="3729426"/>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5400" dirty="0">
                <a:solidFill>
                  <a:srgbClr val="244C5A"/>
                </a:solidFill>
              </a:rPr>
              <a:t>$373M</a:t>
            </a:r>
          </a:p>
        </p:txBody>
      </p:sp>
      <p:sp>
        <p:nvSpPr>
          <p:cNvPr id="18" name="Content Placeholder 5">
            <a:extLst>
              <a:ext uri="{FF2B5EF4-FFF2-40B4-BE49-F238E27FC236}">
                <a16:creationId xmlns:a16="http://schemas.microsoft.com/office/drawing/2014/main" id="{5282DC66-B04E-4FB0-A101-9AB26157D92B}"/>
              </a:ext>
            </a:extLst>
          </p:cNvPr>
          <p:cNvSpPr txBox="1">
            <a:spLocks/>
          </p:cNvSpPr>
          <p:nvPr/>
        </p:nvSpPr>
        <p:spPr>
          <a:xfrm>
            <a:off x="1264589" y="4538152"/>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YIELD BENEFIT</a:t>
            </a:r>
          </a:p>
        </p:txBody>
      </p:sp>
      <p:sp>
        <p:nvSpPr>
          <p:cNvPr id="19" name="Content Placeholder 2">
            <a:extLst>
              <a:ext uri="{FF2B5EF4-FFF2-40B4-BE49-F238E27FC236}">
                <a16:creationId xmlns:a16="http://schemas.microsoft.com/office/drawing/2014/main" id="{80EC7C51-3DCB-4D93-B128-D481205BDCF7}"/>
              </a:ext>
            </a:extLst>
          </p:cNvPr>
          <p:cNvSpPr txBox="1">
            <a:spLocks/>
          </p:cNvSpPr>
          <p:nvPr/>
        </p:nvSpPr>
        <p:spPr>
          <a:xfrm>
            <a:off x="1575505" y="1658474"/>
            <a:ext cx="6041625" cy="27725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Fixed wing, helicopter, UAS</a:t>
            </a:r>
          </a:p>
          <a:p>
            <a:pPr marL="1143000" lvl="1" indent="-457200"/>
            <a:r>
              <a:rPr lang="en-US" dirty="0"/>
              <a:t>In-state and out-of-state applicators</a:t>
            </a:r>
          </a:p>
        </p:txBody>
      </p:sp>
    </p:spTree>
    <p:extLst>
      <p:ext uri="{BB962C8B-B14F-4D97-AF65-F5344CB8AC3E}">
        <p14:creationId xmlns:p14="http://schemas.microsoft.com/office/powerpoint/2010/main" val="64209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PUBLIC SAFETY</a:t>
            </a:r>
          </a:p>
        </p:txBody>
      </p:sp>
      <p:sp>
        <p:nvSpPr>
          <p:cNvPr id="12" name="Content Placeholder 2">
            <a:extLst>
              <a:ext uri="{FF2B5EF4-FFF2-40B4-BE49-F238E27FC236}">
                <a16:creationId xmlns:a16="http://schemas.microsoft.com/office/drawing/2014/main" id="{8B26C2E3-4D41-4E6D-B257-6668249B4EF5}"/>
              </a:ext>
            </a:extLst>
          </p:cNvPr>
          <p:cNvSpPr txBox="1">
            <a:spLocks/>
          </p:cNvSpPr>
          <p:nvPr/>
        </p:nvSpPr>
        <p:spPr>
          <a:xfrm>
            <a:off x="2384010" y="995423"/>
            <a:ext cx="4163439"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Iowa State Patrol relies on aircraft and drones</a:t>
            </a:r>
          </a:p>
        </p:txBody>
      </p:sp>
      <p:pic>
        <p:nvPicPr>
          <p:cNvPr id="6" name="Picture 5" descr="A car with a plane flying over it&#10;&#10;Description automatically generated with low confidence">
            <a:extLst>
              <a:ext uri="{FF2B5EF4-FFF2-40B4-BE49-F238E27FC236}">
                <a16:creationId xmlns:a16="http://schemas.microsoft.com/office/drawing/2014/main" id="{1596E0D0-6021-4B87-8A98-B6BB1FF6AE01}"/>
              </a:ext>
            </a:extLst>
          </p:cNvPr>
          <p:cNvPicPr>
            <a:picLocks noChangeAspect="1"/>
          </p:cNvPicPr>
          <p:nvPr/>
        </p:nvPicPr>
        <p:blipFill rotWithShape="1">
          <a:blip r:embed="rId3">
            <a:extLst>
              <a:ext uri="{28A0092B-C50C-407E-A947-70E740481C1C}">
                <a14:useLocalDpi xmlns:a14="http://schemas.microsoft.com/office/drawing/2010/main" val="0"/>
              </a:ext>
            </a:extLst>
          </a:blip>
          <a:srcRect l="8970"/>
          <a:stretch/>
        </p:blipFill>
        <p:spPr>
          <a:xfrm>
            <a:off x="6952890" y="-13047"/>
            <a:ext cx="5239109" cy="3601635"/>
          </a:xfrm>
          <a:prstGeom prst="parallelogram">
            <a:avLst/>
          </a:prstGeom>
        </p:spPr>
      </p:pic>
      <p:sp>
        <p:nvSpPr>
          <p:cNvPr id="13" name="Content Placeholder 2">
            <a:extLst>
              <a:ext uri="{FF2B5EF4-FFF2-40B4-BE49-F238E27FC236}">
                <a16:creationId xmlns:a16="http://schemas.microsoft.com/office/drawing/2014/main" id="{4863FF45-E535-4DFC-898C-8EDE8E23C674}"/>
              </a:ext>
            </a:extLst>
          </p:cNvPr>
          <p:cNvSpPr txBox="1">
            <a:spLocks/>
          </p:cNvSpPr>
          <p:nvPr/>
        </p:nvSpPr>
        <p:spPr>
          <a:xfrm>
            <a:off x="1782284" y="2019062"/>
            <a:ext cx="4566503" cy="17938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Traffic control</a:t>
            </a:r>
          </a:p>
          <a:p>
            <a:pPr marL="1143000" lvl="1" indent="-457200"/>
            <a:r>
              <a:rPr lang="en-US" dirty="0"/>
              <a:t>Emergency response</a:t>
            </a:r>
          </a:p>
          <a:p>
            <a:pPr marL="1143000" lvl="1" indent="-457200"/>
            <a:r>
              <a:rPr lang="en-US" dirty="0"/>
              <a:t>Search and rescue</a:t>
            </a:r>
          </a:p>
          <a:p>
            <a:pPr marL="1143000" lvl="1" indent="-457200"/>
            <a:r>
              <a:rPr lang="en-US" dirty="0"/>
              <a:t>Disaster assessment</a:t>
            </a:r>
          </a:p>
        </p:txBody>
      </p:sp>
      <p:pic>
        <p:nvPicPr>
          <p:cNvPr id="4" name="Picture 3" descr="Icon&#10;&#10;Description automatically generated">
            <a:extLst>
              <a:ext uri="{FF2B5EF4-FFF2-40B4-BE49-F238E27FC236}">
                <a16:creationId xmlns:a16="http://schemas.microsoft.com/office/drawing/2014/main" id="{F3A66640-E1E5-4B6F-B8AD-5B10469B3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14" y="95439"/>
            <a:ext cx="1834896" cy="1828800"/>
          </a:xfrm>
          <a:prstGeom prst="rect">
            <a:avLst/>
          </a:prstGeom>
        </p:spPr>
      </p:pic>
      <p:grpSp>
        <p:nvGrpSpPr>
          <p:cNvPr id="7" name="Group 6">
            <a:extLst>
              <a:ext uri="{FF2B5EF4-FFF2-40B4-BE49-F238E27FC236}">
                <a16:creationId xmlns:a16="http://schemas.microsoft.com/office/drawing/2014/main" id="{A82635CC-CF34-4FC4-A03A-D32BF2E642AD}"/>
              </a:ext>
            </a:extLst>
          </p:cNvPr>
          <p:cNvGrpSpPr/>
          <p:nvPr/>
        </p:nvGrpSpPr>
        <p:grpSpPr>
          <a:xfrm>
            <a:off x="3767719" y="3740882"/>
            <a:ext cx="7670757" cy="1911197"/>
            <a:chOff x="682735" y="3589375"/>
            <a:chExt cx="4239045" cy="1911197"/>
          </a:xfrm>
        </p:grpSpPr>
        <p:sp>
          <p:nvSpPr>
            <p:cNvPr id="8" name="Content Placeholder 5">
              <a:extLst>
                <a:ext uri="{FF2B5EF4-FFF2-40B4-BE49-F238E27FC236}">
                  <a16:creationId xmlns:a16="http://schemas.microsoft.com/office/drawing/2014/main" id="{6B877E94-CEB6-450D-BB58-91E446FDBD86}"/>
                </a:ext>
              </a:extLst>
            </p:cNvPr>
            <p:cNvSpPr txBox="1">
              <a:spLocks/>
            </p:cNvSpPr>
            <p:nvPr/>
          </p:nvSpPr>
          <p:spPr>
            <a:xfrm>
              <a:off x="682735" y="3589375"/>
              <a:ext cx="2743200" cy="10917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SINCE 1956</a:t>
              </a:r>
            </a:p>
          </p:txBody>
        </p:sp>
        <p:sp>
          <p:nvSpPr>
            <p:cNvPr id="9" name="Content Placeholder 5">
              <a:extLst>
                <a:ext uri="{FF2B5EF4-FFF2-40B4-BE49-F238E27FC236}">
                  <a16:creationId xmlns:a16="http://schemas.microsoft.com/office/drawing/2014/main" id="{EE5FD706-3050-4861-A389-C74147169C32}"/>
                </a:ext>
              </a:extLst>
            </p:cNvPr>
            <p:cNvSpPr txBox="1">
              <a:spLocks/>
            </p:cNvSpPr>
            <p:nvPr/>
          </p:nvSpPr>
          <p:spPr>
            <a:xfrm>
              <a:off x="1815670" y="4609142"/>
              <a:ext cx="310611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dirty="0">
                <a:solidFill>
                  <a:schemeClr val="bg2"/>
                </a:solidFill>
              </a:endParaRPr>
            </a:p>
          </p:txBody>
        </p:sp>
      </p:grpSp>
      <p:sp>
        <p:nvSpPr>
          <p:cNvPr id="11" name="Content Placeholder 5">
            <a:extLst>
              <a:ext uri="{FF2B5EF4-FFF2-40B4-BE49-F238E27FC236}">
                <a16:creationId xmlns:a16="http://schemas.microsoft.com/office/drawing/2014/main" id="{3335BC14-5C22-4172-8877-A5C5A54CCC28}"/>
              </a:ext>
            </a:extLst>
          </p:cNvPr>
          <p:cNvSpPr txBox="1">
            <a:spLocks/>
          </p:cNvSpPr>
          <p:nvPr/>
        </p:nvSpPr>
        <p:spPr>
          <a:xfrm>
            <a:off x="4795732" y="4650760"/>
            <a:ext cx="310611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cap="all" dirty="0">
                <a:solidFill>
                  <a:schemeClr val="bg2"/>
                </a:solidFill>
              </a:rPr>
              <a:t>AIRCRAFT HAVE BEEN USED TO ENHANCE PUBLIC SAFETY</a:t>
            </a:r>
            <a:endParaRPr lang="en-US" sz="1800" dirty="0">
              <a:solidFill>
                <a:schemeClr val="bg2"/>
              </a:solidFill>
            </a:endParaRPr>
          </a:p>
        </p:txBody>
      </p:sp>
      <p:pic>
        <p:nvPicPr>
          <p:cNvPr id="14" name="Graphic 13" descr="Chevron arrows with solid fill">
            <a:extLst>
              <a:ext uri="{FF2B5EF4-FFF2-40B4-BE49-F238E27FC236}">
                <a16:creationId xmlns:a16="http://schemas.microsoft.com/office/drawing/2014/main" id="{CA8DA0DD-04FE-45F6-8DE6-C256D3627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4010" y="3754275"/>
            <a:ext cx="1545032" cy="1216547"/>
          </a:xfrm>
          <a:prstGeom prst="rect">
            <a:avLst/>
          </a:prstGeom>
        </p:spPr>
      </p:pic>
    </p:spTree>
    <p:extLst>
      <p:ext uri="{BB962C8B-B14F-4D97-AF65-F5344CB8AC3E}">
        <p14:creationId xmlns:p14="http://schemas.microsoft.com/office/powerpoint/2010/main" val="2633873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GRASSROOTS AVIATION</a:t>
            </a:r>
          </a:p>
        </p:txBody>
      </p:sp>
      <p:pic>
        <p:nvPicPr>
          <p:cNvPr id="6" name="Picture 5" descr="A yellow plane flying over a building&#10;&#10;Description automatically generated with low confidence">
            <a:extLst>
              <a:ext uri="{FF2B5EF4-FFF2-40B4-BE49-F238E27FC236}">
                <a16:creationId xmlns:a16="http://schemas.microsoft.com/office/drawing/2014/main" id="{AA58954B-D773-427A-BCAB-8AABA35F55E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59" b="3827"/>
          <a:stretch/>
        </p:blipFill>
        <p:spPr>
          <a:xfrm>
            <a:off x="-3137" y="2421557"/>
            <a:ext cx="4161148" cy="2743200"/>
          </a:xfrm>
          <a:prstGeom prst="rect">
            <a:avLst/>
          </a:prstGeom>
        </p:spPr>
      </p:pic>
      <p:sp>
        <p:nvSpPr>
          <p:cNvPr id="10" name="Content Placeholder 2">
            <a:extLst>
              <a:ext uri="{FF2B5EF4-FFF2-40B4-BE49-F238E27FC236}">
                <a16:creationId xmlns:a16="http://schemas.microsoft.com/office/drawing/2014/main" id="{564B83CF-7F65-49BB-975A-E74A9FDBA272}"/>
              </a:ext>
            </a:extLst>
          </p:cNvPr>
          <p:cNvSpPr txBox="1">
            <a:spLocks/>
          </p:cNvSpPr>
          <p:nvPr/>
        </p:nvSpPr>
        <p:spPr>
          <a:xfrm>
            <a:off x="2384010" y="995423"/>
            <a:ext cx="5028630"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Museums, charity flights, and fly-in events are hosted around Iowa</a:t>
            </a:r>
          </a:p>
        </p:txBody>
      </p:sp>
      <p:pic>
        <p:nvPicPr>
          <p:cNvPr id="13" name="Picture 12" descr="Icon&#10;&#10;Description automatically generated">
            <a:extLst>
              <a:ext uri="{FF2B5EF4-FFF2-40B4-BE49-F238E27FC236}">
                <a16:creationId xmlns:a16="http://schemas.microsoft.com/office/drawing/2014/main" id="{3F680E72-AE04-438E-AF6D-DDC2A4F39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69" y="246673"/>
            <a:ext cx="1828800" cy="1794294"/>
          </a:xfrm>
          <a:prstGeom prst="rect">
            <a:avLst/>
          </a:prstGeom>
        </p:spPr>
      </p:pic>
      <p:pic>
        <p:nvPicPr>
          <p:cNvPr id="4" name="Picture 3" descr="A picture containing person, control panel&#10;&#10;Description automatically generated">
            <a:extLst>
              <a:ext uri="{FF2B5EF4-FFF2-40B4-BE49-F238E27FC236}">
                <a16:creationId xmlns:a16="http://schemas.microsoft.com/office/drawing/2014/main" id="{17281DBB-276D-47E4-9E66-A610DBCA1839}"/>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292517" y="2421557"/>
            <a:ext cx="3657600" cy="2743200"/>
          </a:xfrm>
          <a:prstGeom prst="rect">
            <a:avLst/>
          </a:prstGeom>
        </p:spPr>
      </p:pic>
      <p:pic>
        <p:nvPicPr>
          <p:cNvPr id="7" name="Picture 6" descr="A group of airplanes flying in the sky&#10;&#10;Description automatically generated with low confidence">
            <a:extLst>
              <a:ext uri="{FF2B5EF4-FFF2-40B4-BE49-F238E27FC236}">
                <a16:creationId xmlns:a16="http://schemas.microsoft.com/office/drawing/2014/main" id="{2FD21470-3C27-43B5-9FA6-FA51AB2C980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8084624" y="2430153"/>
            <a:ext cx="4114801" cy="2743200"/>
          </a:xfrm>
          <a:prstGeom prst="rect">
            <a:avLst/>
          </a:prstGeom>
        </p:spPr>
      </p:pic>
    </p:spTree>
    <p:extLst>
      <p:ext uri="{BB962C8B-B14F-4D97-AF65-F5344CB8AC3E}">
        <p14:creationId xmlns:p14="http://schemas.microsoft.com/office/powerpoint/2010/main" val="386273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Fixed Base Operators</a:t>
            </a:r>
          </a:p>
        </p:txBody>
      </p:sp>
      <p:pic>
        <p:nvPicPr>
          <p:cNvPr id="8" name="Picture 7" descr="Icon&#10;&#10;Description automatically generated">
            <a:extLst>
              <a:ext uri="{FF2B5EF4-FFF2-40B4-BE49-F238E27FC236}">
                <a16:creationId xmlns:a16="http://schemas.microsoft.com/office/drawing/2014/main" id="{C6E388FB-1842-49CA-B118-390195FCE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24" y="196130"/>
            <a:ext cx="1828800" cy="1828800"/>
          </a:xfrm>
          <a:prstGeom prst="rect">
            <a:avLst/>
          </a:prstGeom>
        </p:spPr>
      </p:pic>
      <p:grpSp>
        <p:nvGrpSpPr>
          <p:cNvPr id="16" name="Group 15">
            <a:extLst>
              <a:ext uri="{FF2B5EF4-FFF2-40B4-BE49-F238E27FC236}">
                <a16:creationId xmlns:a16="http://schemas.microsoft.com/office/drawing/2014/main" id="{0BE0F064-4EB0-4B5E-9FEA-C04E3348FA78}"/>
              </a:ext>
            </a:extLst>
          </p:cNvPr>
          <p:cNvGrpSpPr/>
          <p:nvPr/>
        </p:nvGrpSpPr>
        <p:grpSpPr>
          <a:xfrm>
            <a:off x="6171897" y="3676946"/>
            <a:ext cx="3845195" cy="1887959"/>
            <a:chOff x="30752" y="3877032"/>
            <a:chExt cx="3845195" cy="1887959"/>
          </a:xfrm>
        </p:grpSpPr>
        <p:sp>
          <p:nvSpPr>
            <p:cNvPr id="17" name="Content Placeholder 5">
              <a:extLst>
                <a:ext uri="{FF2B5EF4-FFF2-40B4-BE49-F238E27FC236}">
                  <a16:creationId xmlns:a16="http://schemas.microsoft.com/office/drawing/2014/main" id="{D6B72783-27CD-4DCE-9713-7688ECEE1FBE}"/>
                </a:ext>
              </a:extLst>
            </p:cNvPr>
            <p:cNvSpPr txBox="1">
              <a:spLocks/>
            </p:cNvSpPr>
            <p:nvPr/>
          </p:nvSpPr>
          <p:spPr>
            <a:xfrm>
              <a:off x="1132747" y="387703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62</a:t>
              </a:r>
            </a:p>
          </p:txBody>
        </p:sp>
        <p:sp>
          <p:nvSpPr>
            <p:cNvPr id="18" name="Content Placeholder 5">
              <a:extLst>
                <a:ext uri="{FF2B5EF4-FFF2-40B4-BE49-F238E27FC236}">
                  <a16:creationId xmlns:a16="http://schemas.microsoft.com/office/drawing/2014/main" id="{06934711-744D-4EF9-90DC-E153D23EA683}"/>
                </a:ext>
              </a:extLst>
            </p:cNvPr>
            <p:cNvSpPr txBox="1">
              <a:spLocks/>
            </p:cNvSpPr>
            <p:nvPr/>
          </p:nvSpPr>
          <p:spPr>
            <a:xfrm>
              <a:off x="1120345" y="480005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FBO</a:t>
              </a:r>
              <a:r>
                <a:rPr lang="en-US" sz="2400">
                  <a:solidFill>
                    <a:schemeClr val="bg2"/>
                  </a:solidFill>
                </a:rPr>
                <a:t>s</a:t>
              </a:r>
            </a:p>
          </p:txBody>
        </p:sp>
        <p:pic>
          <p:nvPicPr>
            <p:cNvPr id="22" name="Graphic 21" descr="Chevron arrows with solid fill">
              <a:extLst>
                <a:ext uri="{FF2B5EF4-FFF2-40B4-BE49-F238E27FC236}">
                  <a16:creationId xmlns:a16="http://schemas.microsoft.com/office/drawing/2014/main" id="{5D8F6DEF-FEDF-4665-B0D1-77454537C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52" y="4012478"/>
              <a:ext cx="1545032" cy="1216547"/>
            </a:xfrm>
            <a:prstGeom prst="rect">
              <a:avLst/>
            </a:prstGeom>
          </p:spPr>
        </p:pic>
      </p:grpSp>
      <p:pic>
        <p:nvPicPr>
          <p:cNvPr id="19" name="Picture 18" descr="A picture containing text, light&#10;&#10;Description automatically generated">
            <a:extLst>
              <a:ext uri="{FF2B5EF4-FFF2-40B4-BE49-F238E27FC236}">
                <a16:creationId xmlns:a16="http://schemas.microsoft.com/office/drawing/2014/main" id="{EE6F21BE-1AB0-45E0-9685-4B80730B4A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217" y="2026890"/>
            <a:ext cx="5405887" cy="3571004"/>
          </a:xfrm>
          <a:prstGeom prst="rect">
            <a:avLst/>
          </a:prstGeom>
        </p:spPr>
      </p:pic>
      <p:sp>
        <p:nvSpPr>
          <p:cNvPr id="12" name="Content Placeholder 2">
            <a:extLst>
              <a:ext uri="{FF2B5EF4-FFF2-40B4-BE49-F238E27FC236}">
                <a16:creationId xmlns:a16="http://schemas.microsoft.com/office/drawing/2014/main" id="{7DA026B0-0C5A-49CB-99DD-CA40A6956F03}"/>
              </a:ext>
            </a:extLst>
          </p:cNvPr>
          <p:cNvSpPr txBox="1">
            <a:spLocks/>
          </p:cNvSpPr>
          <p:nvPr/>
        </p:nvSpPr>
        <p:spPr>
          <a:xfrm>
            <a:off x="2384010" y="995423"/>
            <a:ext cx="5028630" cy="83399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Focal point of many airports that offers important services for pilots and aircraft. </a:t>
            </a:r>
          </a:p>
        </p:txBody>
      </p:sp>
      <p:pic>
        <p:nvPicPr>
          <p:cNvPr id="9" name="Picture 8" descr="A picture containing sky, plane, outdoor, ground&#10;&#10;Description automatically generated">
            <a:extLst>
              <a:ext uri="{FF2B5EF4-FFF2-40B4-BE49-F238E27FC236}">
                <a16:creationId xmlns:a16="http://schemas.microsoft.com/office/drawing/2014/main" id="{4E7B8F9E-DB44-445B-89AD-BF8CDF456246}"/>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t="8760" b="2509"/>
          <a:stretch/>
        </p:blipFill>
        <p:spPr>
          <a:xfrm>
            <a:off x="6961548" y="-13046"/>
            <a:ext cx="5230452" cy="3480816"/>
          </a:xfrm>
          <a:prstGeom prst="parallelogram">
            <a:avLst/>
          </a:prstGeom>
        </p:spPr>
      </p:pic>
      <p:sp>
        <p:nvSpPr>
          <p:cNvPr id="11" name="Content Placeholder 5">
            <a:extLst>
              <a:ext uri="{FF2B5EF4-FFF2-40B4-BE49-F238E27FC236}">
                <a16:creationId xmlns:a16="http://schemas.microsoft.com/office/drawing/2014/main" id="{B89C2D11-F998-488B-A78F-51BB59121217}"/>
              </a:ext>
            </a:extLst>
          </p:cNvPr>
          <p:cNvSpPr txBox="1">
            <a:spLocks/>
          </p:cNvSpPr>
          <p:nvPr/>
        </p:nvSpPr>
        <p:spPr>
          <a:xfrm>
            <a:off x="9448800" y="365599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58</a:t>
            </a:r>
          </a:p>
        </p:txBody>
      </p:sp>
      <p:sp>
        <p:nvSpPr>
          <p:cNvPr id="13" name="Content Placeholder 5">
            <a:extLst>
              <a:ext uri="{FF2B5EF4-FFF2-40B4-BE49-F238E27FC236}">
                <a16:creationId xmlns:a16="http://schemas.microsoft.com/office/drawing/2014/main" id="{BDD6D50A-4E6F-4F59-A44E-101452952063}"/>
              </a:ext>
            </a:extLst>
          </p:cNvPr>
          <p:cNvSpPr txBox="1">
            <a:spLocks/>
          </p:cNvSpPr>
          <p:nvPr/>
        </p:nvSpPr>
        <p:spPr>
          <a:xfrm>
            <a:off x="9436398" y="457901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Airports</a:t>
            </a:r>
            <a:endParaRPr lang="en-US" sz="2400" dirty="0">
              <a:solidFill>
                <a:schemeClr val="bg2"/>
              </a:solidFill>
            </a:endParaRPr>
          </a:p>
        </p:txBody>
      </p:sp>
      <p:sp>
        <p:nvSpPr>
          <p:cNvPr id="14" name="Content Placeholder 5">
            <a:extLst>
              <a:ext uri="{FF2B5EF4-FFF2-40B4-BE49-F238E27FC236}">
                <a16:creationId xmlns:a16="http://schemas.microsoft.com/office/drawing/2014/main" id="{C4BA14A6-F496-44E6-80D2-DD4900EEA464}"/>
              </a:ext>
            </a:extLst>
          </p:cNvPr>
          <p:cNvSpPr txBox="1">
            <a:spLocks/>
          </p:cNvSpPr>
          <p:nvPr/>
        </p:nvSpPr>
        <p:spPr>
          <a:xfrm>
            <a:off x="8313829" y="426938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at</a:t>
            </a:r>
            <a:endParaRPr lang="en-US" sz="2400" dirty="0">
              <a:solidFill>
                <a:schemeClr val="bg2"/>
              </a:solidFill>
            </a:endParaRPr>
          </a:p>
        </p:txBody>
      </p:sp>
    </p:spTree>
    <p:extLst>
      <p:ext uri="{BB962C8B-B14F-4D97-AF65-F5344CB8AC3E}">
        <p14:creationId xmlns:p14="http://schemas.microsoft.com/office/powerpoint/2010/main" val="387770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UAS &amp; AAM</a:t>
            </a:r>
          </a:p>
        </p:txBody>
      </p:sp>
      <p:pic>
        <p:nvPicPr>
          <p:cNvPr id="10" name="Picture 9" descr="A person shooting a bow and arrow&#10;&#10;Description automatically generated with medium confidence">
            <a:extLst>
              <a:ext uri="{FF2B5EF4-FFF2-40B4-BE49-F238E27FC236}">
                <a16:creationId xmlns:a16="http://schemas.microsoft.com/office/drawing/2014/main" id="{81E8EB7D-C6EF-4113-9F42-2B2874B91AD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3163" b="3537"/>
          <a:stretch/>
        </p:blipFill>
        <p:spPr>
          <a:xfrm>
            <a:off x="3105" y="2355521"/>
            <a:ext cx="4138268" cy="2743200"/>
          </a:xfrm>
          <a:prstGeom prst="rect">
            <a:avLst/>
          </a:prstGeom>
          <a:effectLst/>
        </p:spPr>
      </p:pic>
      <p:sp>
        <p:nvSpPr>
          <p:cNvPr id="11" name="Content Placeholder 2">
            <a:extLst>
              <a:ext uri="{FF2B5EF4-FFF2-40B4-BE49-F238E27FC236}">
                <a16:creationId xmlns:a16="http://schemas.microsoft.com/office/drawing/2014/main" id="{0A7705FA-C658-4CE3-871D-C091AD6E3CD1}"/>
              </a:ext>
            </a:extLst>
          </p:cNvPr>
          <p:cNvSpPr txBox="1">
            <a:spLocks/>
          </p:cNvSpPr>
          <p:nvPr/>
        </p:nvSpPr>
        <p:spPr>
          <a:xfrm>
            <a:off x="2384010" y="995423"/>
            <a:ext cx="5028630"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Cutting-edge technology developed and in use by Iowa businesses</a:t>
            </a:r>
          </a:p>
        </p:txBody>
      </p:sp>
      <p:grpSp>
        <p:nvGrpSpPr>
          <p:cNvPr id="13" name="Group 12">
            <a:extLst>
              <a:ext uri="{FF2B5EF4-FFF2-40B4-BE49-F238E27FC236}">
                <a16:creationId xmlns:a16="http://schemas.microsoft.com/office/drawing/2014/main" id="{5B6F0ABC-CD07-4B5F-8C11-01CF03587535}"/>
              </a:ext>
            </a:extLst>
          </p:cNvPr>
          <p:cNvGrpSpPr/>
          <p:nvPr/>
        </p:nvGrpSpPr>
        <p:grpSpPr>
          <a:xfrm>
            <a:off x="7747946" y="542734"/>
            <a:ext cx="4120088" cy="1887959"/>
            <a:chOff x="1701626" y="1896271"/>
            <a:chExt cx="4120088" cy="1887959"/>
          </a:xfrm>
        </p:grpSpPr>
        <p:sp>
          <p:nvSpPr>
            <p:cNvPr id="14" name="Content Placeholder 5">
              <a:extLst>
                <a:ext uri="{FF2B5EF4-FFF2-40B4-BE49-F238E27FC236}">
                  <a16:creationId xmlns:a16="http://schemas.microsoft.com/office/drawing/2014/main" id="{721763F4-2C7E-4D35-AC6B-83D2EC19E0E5}"/>
                </a:ext>
              </a:extLst>
            </p:cNvPr>
            <p:cNvSpPr txBox="1">
              <a:spLocks/>
            </p:cNvSpPr>
            <p:nvPr/>
          </p:nvSpPr>
          <p:spPr>
            <a:xfrm>
              <a:off x="3078514" y="1896271"/>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3K+</a:t>
              </a:r>
            </a:p>
          </p:txBody>
        </p:sp>
        <p:sp>
          <p:nvSpPr>
            <p:cNvPr id="15" name="Content Placeholder 5">
              <a:extLst>
                <a:ext uri="{FF2B5EF4-FFF2-40B4-BE49-F238E27FC236}">
                  <a16:creationId xmlns:a16="http://schemas.microsoft.com/office/drawing/2014/main" id="{44A4FEA7-89E9-4163-B121-3F6E38A89821}"/>
                </a:ext>
              </a:extLst>
            </p:cNvPr>
            <p:cNvSpPr txBox="1">
              <a:spLocks/>
            </p:cNvSpPr>
            <p:nvPr/>
          </p:nvSpPr>
          <p:spPr>
            <a:xfrm>
              <a:off x="3066112" y="2819297"/>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Remote Pilots</a:t>
              </a:r>
            </a:p>
          </p:txBody>
        </p:sp>
        <p:pic>
          <p:nvPicPr>
            <p:cNvPr id="23" name="Graphic 22" descr="Chevron arrows with solid fill">
              <a:extLst>
                <a:ext uri="{FF2B5EF4-FFF2-40B4-BE49-F238E27FC236}">
                  <a16:creationId xmlns:a16="http://schemas.microsoft.com/office/drawing/2014/main" id="{086D9CDC-4C0C-43B0-BAE3-5C1D8CB3FE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1626" y="1896271"/>
              <a:ext cx="1545032" cy="1216547"/>
            </a:xfrm>
            <a:prstGeom prst="rect">
              <a:avLst/>
            </a:prstGeom>
          </p:spPr>
        </p:pic>
      </p:grpSp>
      <p:pic>
        <p:nvPicPr>
          <p:cNvPr id="16" name="Picture 15" descr="A picture containing outdoor&#10;&#10;Description automatically generated">
            <a:extLst>
              <a:ext uri="{FF2B5EF4-FFF2-40B4-BE49-F238E27FC236}">
                <a16:creationId xmlns:a16="http://schemas.microsoft.com/office/drawing/2014/main" id="{8D86BEF8-7788-4AD5-94C1-C244BBDBF14A}"/>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t="15054" b="9245"/>
          <a:stretch/>
        </p:blipFill>
        <p:spPr bwMode="auto">
          <a:xfrm>
            <a:off x="4988750" y="2355521"/>
            <a:ext cx="6446871" cy="2743199"/>
          </a:xfrm>
          <a:prstGeom prst="rect">
            <a:avLst/>
          </a:prstGeom>
          <a:ln>
            <a:noFill/>
          </a:ln>
          <a:effectLst/>
          <a:extLst>
            <a:ext uri="{53640926-AAD7-44D8-BBD7-CCE9431645EC}">
              <a14:shadowObscured xmlns:a14="http://schemas.microsoft.com/office/drawing/2010/main"/>
            </a:ext>
          </a:extLst>
        </p:spPr>
      </p:pic>
      <p:pic>
        <p:nvPicPr>
          <p:cNvPr id="6" name="Picture 5" descr="Icon&#10;&#10;Description automatically generated">
            <a:extLst>
              <a:ext uri="{FF2B5EF4-FFF2-40B4-BE49-F238E27FC236}">
                <a16:creationId xmlns:a16="http://schemas.microsoft.com/office/drawing/2014/main" id="{29F114A3-B85C-48E4-ABC8-76067575D7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925" y="217557"/>
            <a:ext cx="1834896" cy="1828800"/>
          </a:xfrm>
          <a:prstGeom prst="rect">
            <a:avLst/>
          </a:prstGeom>
        </p:spPr>
      </p:pic>
    </p:spTree>
    <p:extLst>
      <p:ext uri="{BB962C8B-B14F-4D97-AF65-F5344CB8AC3E}">
        <p14:creationId xmlns:p14="http://schemas.microsoft.com/office/powerpoint/2010/main" val="294479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AVIATION EDUCATION</a:t>
            </a:r>
          </a:p>
        </p:txBody>
      </p:sp>
      <p:grpSp>
        <p:nvGrpSpPr>
          <p:cNvPr id="16" name="Group 15">
            <a:extLst>
              <a:ext uri="{FF2B5EF4-FFF2-40B4-BE49-F238E27FC236}">
                <a16:creationId xmlns:a16="http://schemas.microsoft.com/office/drawing/2014/main" id="{0BE0F064-4EB0-4B5E-9FEA-C04E3348FA78}"/>
              </a:ext>
            </a:extLst>
          </p:cNvPr>
          <p:cNvGrpSpPr/>
          <p:nvPr/>
        </p:nvGrpSpPr>
        <p:grpSpPr>
          <a:xfrm>
            <a:off x="6771052" y="3837441"/>
            <a:ext cx="4959050" cy="2025136"/>
            <a:chOff x="263658" y="4012478"/>
            <a:chExt cx="4959050" cy="2025136"/>
          </a:xfrm>
        </p:grpSpPr>
        <p:sp>
          <p:nvSpPr>
            <p:cNvPr id="17" name="Content Placeholder 5">
              <a:extLst>
                <a:ext uri="{FF2B5EF4-FFF2-40B4-BE49-F238E27FC236}">
                  <a16:creationId xmlns:a16="http://schemas.microsoft.com/office/drawing/2014/main" id="{D6B72783-27CD-4DCE-9713-7688ECEE1FBE}"/>
                </a:ext>
              </a:extLst>
            </p:cNvPr>
            <p:cNvSpPr txBox="1">
              <a:spLocks/>
            </p:cNvSpPr>
            <p:nvPr/>
          </p:nvSpPr>
          <p:spPr>
            <a:xfrm>
              <a:off x="885999" y="4149655"/>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5</a:t>
              </a:r>
            </a:p>
          </p:txBody>
        </p:sp>
        <p:sp>
          <p:nvSpPr>
            <p:cNvPr id="18" name="Content Placeholder 5">
              <a:extLst>
                <a:ext uri="{FF2B5EF4-FFF2-40B4-BE49-F238E27FC236}">
                  <a16:creationId xmlns:a16="http://schemas.microsoft.com/office/drawing/2014/main" id="{06934711-744D-4EF9-90DC-E153D23EA683}"/>
                </a:ext>
              </a:extLst>
            </p:cNvPr>
            <p:cNvSpPr txBox="1">
              <a:spLocks/>
            </p:cNvSpPr>
            <p:nvPr/>
          </p:nvSpPr>
          <p:spPr>
            <a:xfrm>
              <a:off x="2479508" y="4137835"/>
              <a:ext cx="2743200" cy="8914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POST-Secondary education programs</a:t>
              </a:r>
              <a:endParaRPr lang="en-US" sz="2400">
                <a:solidFill>
                  <a:schemeClr val="bg2"/>
                </a:solidFill>
              </a:endParaRPr>
            </a:p>
          </p:txBody>
        </p:sp>
        <p:pic>
          <p:nvPicPr>
            <p:cNvPr id="22" name="Graphic 21" descr="Chevron arrows with solid fill">
              <a:extLst>
                <a:ext uri="{FF2B5EF4-FFF2-40B4-BE49-F238E27FC236}">
                  <a16:creationId xmlns:a16="http://schemas.microsoft.com/office/drawing/2014/main" id="{5D8F6DEF-FEDF-4665-B0D1-77454537C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658" y="4012478"/>
              <a:ext cx="1545032" cy="1216547"/>
            </a:xfrm>
            <a:prstGeom prst="rect">
              <a:avLst/>
            </a:prstGeom>
          </p:spPr>
        </p:pic>
      </p:grpSp>
      <p:pic>
        <p:nvPicPr>
          <p:cNvPr id="10" name="Picture 9" descr="Diagram&#10;&#10;Description automatically generated">
            <a:extLst>
              <a:ext uri="{FF2B5EF4-FFF2-40B4-BE49-F238E27FC236}">
                <a16:creationId xmlns:a16="http://schemas.microsoft.com/office/drawing/2014/main" id="{09430C0A-19AE-4858-9E65-E1BD5E245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92" y="1829416"/>
            <a:ext cx="5692808" cy="3760538"/>
          </a:xfrm>
          <a:prstGeom prst="rect">
            <a:avLst/>
          </a:prstGeom>
        </p:spPr>
      </p:pic>
      <p:sp>
        <p:nvSpPr>
          <p:cNvPr id="12" name="Content Placeholder 2">
            <a:extLst>
              <a:ext uri="{FF2B5EF4-FFF2-40B4-BE49-F238E27FC236}">
                <a16:creationId xmlns:a16="http://schemas.microsoft.com/office/drawing/2014/main" id="{8B26C2E3-4D41-4E6D-B257-6668249B4EF5}"/>
              </a:ext>
            </a:extLst>
          </p:cNvPr>
          <p:cNvSpPr txBox="1">
            <a:spLocks/>
          </p:cNvSpPr>
          <p:nvPr/>
        </p:nvSpPr>
        <p:spPr>
          <a:xfrm>
            <a:off x="2384010" y="995423"/>
            <a:ext cx="5028630"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4-year and 2-year programs for future pilots and mechanics </a:t>
            </a:r>
          </a:p>
        </p:txBody>
      </p:sp>
      <p:pic>
        <p:nvPicPr>
          <p:cNvPr id="9" name="Picture 8" descr="A couple of men standing next to a small airplane in a hangar&#10;&#10;Description automatically generated with low confidence">
            <a:extLst>
              <a:ext uri="{FF2B5EF4-FFF2-40B4-BE49-F238E27FC236}">
                <a16:creationId xmlns:a16="http://schemas.microsoft.com/office/drawing/2014/main" id="{CAC0386E-A1B6-4418-8C71-123DC30B3D8B}"/>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11985"/>
          <a:stretch/>
        </p:blipFill>
        <p:spPr>
          <a:xfrm>
            <a:off x="6918922" y="0"/>
            <a:ext cx="5273078" cy="3480816"/>
          </a:xfrm>
          <a:prstGeom prst="parallelogram">
            <a:avLst/>
          </a:prstGeom>
        </p:spPr>
      </p:pic>
      <p:pic>
        <p:nvPicPr>
          <p:cNvPr id="4" name="Picture 3" descr="Icon&#10;&#10;Description automatically generated">
            <a:extLst>
              <a:ext uri="{FF2B5EF4-FFF2-40B4-BE49-F238E27FC236}">
                <a16:creationId xmlns:a16="http://schemas.microsoft.com/office/drawing/2014/main" id="{EB66178E-9890-4F3A-B286-8B87E64CC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14" y="81023"/>
            <a:ext cx="1834896" cy="1828800"/>
          </a:xfrm>
          <a:prstGeom prst="rect">
            <a:avLst/>
          </a:prstGeom>
        </p:spPr>
      </p:pic>
    </p:spTree>
    <p:extLst>
      <p:ext uri="{BB962C8B-B14F-4D97-AF65-F5344CB8AC3E}">
        <p14:creationId xmlns:p14="http://schemas.microsoft.com/office/powerpoint/2010/main" val="182116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D392-919C-4A85-9EA2-021F743842E5}"/>
              </a:ext>
            </a:extLst>
          </p:cNvPr>
          <p:cNvSpPr>
            <a:spLocks noGrp="1"/>
          </p:cNvSpPr>
          <p:nvPr>
            <p:ph type="title"/>
          </p:nvPr>
        </p:nvSpPr>
        <p:spPr>
          <a:xfrm>
            <a:off x="838200" y="184150"/>
            <a:ext cx="10515600" cy="1325563"/>
          </a:xfrm>
        </p:spPr>
        <p:txBody>
          <a:bodyPr/>
          <a:lstStyle/>
          <a:p>
            <a:endParaRPr lang="en-US" dirty="0"/>
          </a:p>
        </p:txBody>
      </p:sp>
      <p:sp>
        <p:nvSpPr>
          <p:cNvPr id="6" name="Rectangle 5">
            <a:extLst>
              <a:ext uri="{FF2B5EF4-FFF2-40B4-BE49-F238E27FC236}">
                <a16:creationId xmlns:a16="http://schemas.microsoft.com/office/drawing/2014/main" id="{7460D11B-D584-4CA1-BF94-7D7AEBCE9C9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helicopters on a runway&#10;&#10;Description automatically generated with low confidence">
            <a:extLst>
              <a:ext uri="{FF2B5EF4-FFF2-40B4-BE49-F238E27FC236}">
                <a16:creationId xmlns:a16="http://schemas.microsoft.com/office/drawing/2014/main" id="{6D4608E2-69E1-4137-9AE9-B244256B123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24169" y="-885788"/>
            <a:ext cx="12440338" cy="8293559"/>
          </a:xfrm>
          <a:prstGeom prst="rect">
            <a:avLst/>
          </a:prstGeom>
        </p:spPr>
      </p:pic>
      <p:sp>
        <p:nvSpPr>
          <p:cNvPr id="7" name="Subtitle 2">
            <a:extLst>
              <a:ext uri="{FF2B5EF4-FFF2-40B4-BE49-F238E27FC236}">
                <a16:creationId xmlns:a16="http://schemas.microsoft.com/office/drawing/2014/main" id="{3DB0D531-FE36-48F3-A1AA-DEFD07A92568}"/>
              </a:ext>
            </a:extLst>
          </p:cNvPr>
          <p:cNvSpPr txBox="1">
            <a:spLocks/>
          </p:cNvSpPr>
          <p:nvPr/>
        </p:nvSpPr>
        <p:spPr>
          <a:xfrm>
            <a:off x="364473" y="617062"/>
            <a:ext cx="6735068" cy="2401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tx1"/>
                </a:solidFill>
                <a:latin typeface="Grandview" panose="020B0604020202020204" pitchFamily="34" charset="0"/>
              </a:rPr>
              <a:t>THE ECONOMIC IMPACTS OF AVIATION IN IOWA</a:t>
            </a:r>
          </a:p>
        </p:txBody>
      </p:sp>
    </p:spTree>
    <p:extLst>
      <p:ext uri="{BB962C8B-B14F-4D97-AF65-F5344CB8AC3E}">
        <p14:creationId xmlns:p14="http://schemas.microsoft.com/office/powerpoint/2010/main" val="77646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9F35-72AD-4DD4-850D-132EBAB7256B}"/>
              </a:ext>
            </a:extLst>
          </p:cNvPr>
          <p:cNvSpPr>
            <a:spLocks noGrp="1"/>
          </p:cNvSpPr>
          <p:nvPr>
            <p:ph type="title"/>
          </p:nvPr>
        </p:nvSpPr>
        <p:spPr>
          <a:xfrm>
            <a:off x="2332872" y="-4269"/>
            <a:ext cx="10721140" cy="1325563"/>
          </a:xfrm>
        </p:spPr>
        <p:txBody>
          <a:bodyPr/>
          <a:lstStyle/>
          <a:p>
            <a:r>
              <a:rPr lang="en-US" cap="all" dirty="0">
                <a:latin typeface="Grandview" panose="020B0502040204020203" pitchFamily="34" charset="0"/>
              </a:rPr>
              <a:t>Iowa Airports</a:t>
            </a:r>
          </a:p>
        </p:txBody>
      </p:sp>
      <p:sp>
        <p:nvSpPr>
          <p:cNvPr id="3" name="Content Placeholder 2">
            <a:extLst>
              <a:ext uri="{FF2B5EF4-FFF2-40B4-BE49-F238E27FC236}">
                <a16:creationId xmlns:a16="http://schemas.microsoft.com/office/drawing/2014/main" id="{E06EC427-2BD8-4945-BE28-BC621C7BA9A0}"/>
              </a:ext>
            </a:extLst>
          </p:cNvPr>
          <p:cNvSpPr>
            <a:spLocks noGrp="1"/>
          </p:cNvSpPr>
          <p:nvPr>
            <p:ph idx="1"/>
          </p:nvPr>
        </p:nvSpPr>
        <p:spPr>
          <a:xfrm>
            <a:off x="2332872" y="942074"/>
            <a:ext cx="5179308" cy="806663"/>
          </a:xfrm>
        </p:spPr>
        <p:txBody>
          <a:bodyPr>
            <a:normAutofit fontScale="92500"/>
          </a:bodyPr>
          <a:lstStyle/>
          <a:p>
            <a:r>
              <a:rPr lang="en-US" sz="2600" i="1" dirty="0">
                <a:solidFill>
                  <a:srgbClr val="244C5A"/>
                </a:solidFill>
              </a:rPr>
              <a:t>Support on-airport activity, construction investment, and visitor spending</a:t>
            </a:r>
          </a:p>
        </p:txBody>
      </p:sp>
      <p:sp>
        <p:nvSpPr>
          <p:cNvPr id="11" name="Content Placeholder 2">
            <a:extLst>
              <a:ext uri="{FF2B5EF4-FFF2-40B4-BE49-F238E27FC236}">
                <a16:creationId xmlns:a16="http://schemas.microsoft.com/office/drawing/2014/main" id="{6B8F0558-8ABE-4A1E-AACB-70C4F1E20136}"/>
              </a:ext>
            </a:extLst>
          </p:cNvPr>
          <p:cNvSpPr txBox="1">
            <a:spLocks/>
          </p:cNvSpPr>
          <p:nvPr/>
        </p:nvSpPr>
        <p:spPr>
          <a:xfrm>
            <a:off x="6391275" y="3657600"/>
            <a:ext cx="6309946" cy="2974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endParaRPr lang="en-US"/>
          </a:p>
        </p:txBody>
      </p:sp>
      <p:pic>
        <p:nvPicPr>
          <p:cNvPr id="12" name="Graphic 11" descr="Chevron arrows with solid fill">
            <a:extLst>
              <a:ext uri="{FF2B5EF4-FFF2-40B4-BE49-F238E27FC236}">
                <a16:creationId xmlns:a16="http://schemas.microsoft.com/office/drawing/2014/main" id="{F7B44088-1140-45D6-9584-04C3C7F2B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047" y="2053522"/>
            <a:ext cx="1545032" cy="1216547"/>
          </a:xfrm>
          <a:prstGeom prst="rect">
            <a:avLst/>
          </a:prstGeom>
        </p:spPr>
      </p:pic>
      <p:sp>
        <p:nvSpPr>
          <p:cNvPr id="13" name="Content Placeholder 5">
            <a:extLst>
              <a:ext uri="{FF2B5EF4-FFF2-40B4-BE49-F238E27FC236}">
                <a16:creationId xmlns:a16="http://schemas.microsoft.com/office/drawing/2014/main" id="{A50ADFDA-2468-42A7-BF39-3BF79FED4BB6}"/>
              </a:ext>
            </a:extLst>
          </p:cNvPr>
          <p:cNvSpPr txBox="1">
            <a:spLocks/>
          </p:cNvSpPr>
          <p:nvPr/>
        </p:nvSpPr>
        <p:spPr>
          <a:xfrm>
            <a:off x="1573473" y="2177194"/>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$1.8B</a:t>
            </a:r>
          </a:p>
        </p:txBody>
      </p:sp>
      <p:sp>
        <p:nvSpPr>
          <p:cNvPr id="14" name="Content Placeholder 5">
            <a:extLst>
              <a:ext uri="{FF2B5EF4-FFF2-40B4-BE49-F238E27FC236}">
                <a16:creationId xmlns:a16="http://schemas.microsoft.com/office/drawing/2014/main" id="{C9755FB4-D2B0-477D-BC6D-38D31E52DA7C}"/>
              </a:ext>
            </a:extLst>
          </p:cNvPr>
          <p:cNvSpPr txBox="1">
            <a:spLocks/>
          </p:cNvSpPr>
          <p:nvPr/>
        </p:nvSpPr>
        <p:spPr>
          <a:xfrm>
            <a:off x="4514707" y="4518283"/>
            <a:ext cx="2133287"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On-airport BUSINESSES</a:t>
            </a:r>
          </a:p>
        </p:txBody>
      </p:sp>
      <p:sp>
        <p:nvSpPr>
          <p:cNvPr id="15" name="Content Placeholder 5">
            <a:extLst>
              <a:ext uri="{FF2B5EF4-FFF2-40B4-BE49-F238E27FC236}">
                <a16:creationId xmlns:a16="http://schemas.microsoft.com/office/drawing/2014/main" id="{CCA00707-88CF-4CBF-9D5E-97C4454F46BC}"/>
              </a:ext>
            </a:extLst>
          </p:cNvPr>
          <p:cNvSpPr txBox="1">
            <a:spLocks/>
          </p:cNvSpPr>
          <p:nvPr/>
        </p:nvSpPr>
        <p:spPr>
          <a:xfrm>
            <a:off x="1358691" y="3334896"/>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17,000</a:t>
            </a:r>
          </a:p>
        </p:txBody>
      </p:sp>
      <p:sp>
        <p:nvSpPr>
          <p:cNvPr id="16" name="Content Placeholder 5">
            <a:extLst>
              <a:ext uri="{FF2B5EF4-FFF2-40B4-BE49-F238E27FC236}">
                <a16:creationId xmlns:a16="http://schemas.microsoft.com/office/drawing/2014/main" id="{579FF953-C42A-4F9D-A6EA-8693CEFF4C2D}"/>
              </a:ext>
            </a:extLst>
          </p:cNvPr>
          <p:cNvSpPr txBox="1">
            <a:spLocks/>
          </p:cNvSpPr>
          <p:nvPr/>
        </p:nvSpPr>
        <p:spPr>
          <a:xfrm>
            <a:off x="4457520" y="3470742"/>
            <a:ext cx="2247663"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Total JOB IMPACTS</a:t>
            </a:r>
          </a:p>
        </p:txBody>
      </p:sp>
      <p:sp>
        <p:nvSpPr>
          <p:cNvPr id="18" name="Content Placeholder 5">
            <a:extLst>
              <a:ext uri="{FF2B5EF4-FFF2-40B4-BE49-F238E27FC236}">
                <a16:creationId xmlns:a16="http://schemas.microsoft.com/office/drawing/2014/main" id="{145AC70A-CC18-4A8E-A90D-CE6C1A66F92F}"/>
              </a:ext>
            </a:extLst>
          </p:cNvPr>
          <p:cNvSpPr txBox="1">
            <a:spLocks/>
          </p:cNvSpPr>
          <p:nvPr/>
        </p:nvSpPr>
        <p:spPr>
          <a:xfrm>
            <a:off x="1901096" y="4384871"/>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250+</a:t>
            </a:r>
          </a:p>
        </p:txBody>
      </p:sp>
      <p:sp>
        <p:nvSpPr>
          <p:cNvPr id="19" name="Content Placeholder 5">
            <a:extLst>
              <a:ext uri="{FF2B5EF4-FFF2-40B4-BE49-F238E27FC236}">
                <a16:creationId xmlns:a16="http://schemas.microsoft.com/office/drawing/2014/main" id="{7AD7A998-2130-4F1E-9F39-7524F5AAAFAF}"/>
              </a:ext>
            </a:extLst>
          </p:cNvPr>
          <p:cNvSpPr txBox="1">
            <a:spLocks/>
          </p:cNvSpPr>
          <p:nvPr/>
        </p:nvSpPr>
        <p:spPr>
          <a:xfrm>
            <a:off x="4472472" y="2338726"/>
            <a:ext cx="2447493"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TOTAL ECONOMIC ACTIVITY</a:t>
            </a:r>
          </a:p>
        </p:txBody>
      </p:sp>
      <p:pic>
        <p:nvPicPr>
          <p:cNvPr id="20" name="Picture 19" descr="A large airplane on the runway&#10;&#10;Description automatically generated with low confidence">
            <a:extLst>
              <a:ext uri="{FF2B5EF4-FFF2-40B4-BE49-F238E27FC236}">
                <a16:creationId xmlns:a16="http://schemas.microsoft.com/office/drawing/2014/main" id="{86B0F583-9FA6-416E-B5AB-239CA9C34F92}"/>
              </a:ext>
            </a:extLst>
          </p:cNvPr>
          <p:cNvPicPr>
            <a:picLocks noChangeAspect="1"/>
          </p:cNvPicPr>
          <p:nvPr/>
        </p:nvPicPr>
        <p:blipFill rotWithShape="1">
          <a:blip r:embed="rId5">
            <a:alphaModFix amt="85000"/>
            <a:extLst>
              <a:ext uri="{28A0092B-C50C-407E-A947-70E740481C1C}">
                <a14:useLocalDpi xmlns:a14="http://schemas.microsoft.com/office/drawing/2010/main" val="0"/>
              </a:ext>
            </a:extLst>
          </a:blip>
          <a:srcRect r="6713"/>
          <a:stretch/>
        </p:blipFill>
        <p:spPr>
          <a:xfrm>
            <a:off x="9845051" y="3597563"/>
            <a:ext cx="2346949" cy="1677224"/>
          </a:xfrm>
          <a:prstGeom prst="rect">
            <a:avLst/>
          </a:prstGeom>
        </p:spPr>
      </p:pic>
      <p:pic>
        <p:nvPicPr>
          <p:cNvPr id="21" name="Picture 20" descr="A picture containing road, grass, outdoor, plane&#10;&#10;Description automatically generated">
            <a:extLst>
              <a:ext uri="{FF2B5EF4-FFF2-40B4-BE49-F238E27FC236}">
                <a16:creationId xmlns:a16="http://schemas.microsoft.com/office/drawing/2014/main" id="{B4F88621-1B4B-4290-8BFF-24B08B197233}"/>
              </a:ext>
            </a:extLst>
          </p:cNvPr>
          <p:cNvPicPr>
            <a:picLocks noChangeAspect="1"/>
          </p:cNvPicPr>
          <p:nvPr/>
        </p:nvPicPr>
        <p:blipFill rotWithShape="1">
          <a:blip r:embed="rId6">
            <a:alphaModFix amt="85000"/>
            <a:extLst>
              <a:ext uri="{28A0092B-C50C-407E-A947-70E740481C1C}">
                <a14:useLocalDpi xmlns:a14="http://schemas.microsoft.com/office/drawing/2010/main" val="0"/>
              </a:ext>
            </a:extLst>
          </a:blip>
          <a:srcRect l="7070" r="807"/>
          <a:stretch/>
        </p:blipFill>
        <p:spPr>
          <a:xfrm>
            <a:off x="9845051" y="1816903"/>
            <a:ext cx="2346949" cy="1677224"/>
          </a:xfrm>
          <a:prstGeom prst="rect">
            <a:avLst/>
          </a:prstGeom>
        </p:spPr>
      </p:pic>
      <p:pic>
        <p:nvPicPr>
          <p:cNvPr id="22" name="Picture 21" descr="A picture containing sky, outdoor, ground, transport&#10;&#10;Description automatically generated">
            <a:extLst>
              <a:ext uri="{FF2B5EF4-FFF2-40B4-BE49-F238E27FC236}">
                <a16:creationId xmlns:a16="http://schemas.microsoft.com/office/drawing/2014/main" id="{F71F3EAA-ABFD-4E15-B1E0-8B82C07A8DB8}"/>
              </a:ext>
            </a:extLst>
          </p:cNvPr>
          <p:cNvPicPr>
            <a:picLocks noChangeAspect="1"/>
          </p:cNvPicPr>
          <p:nvPr/>
        </p:nvPicPr>
        <p:blipFill rotWithShape="1">
          <a:blip r:embed="rId7">
            <a:alphaModFix amt="85000"/>
            <a:extLst>
              <a:ext uri="{28A0092B-C50C-407E-A947-70E740481C1C}">
                <a14:useLocalDpi xmlns:a14="http://schemas.microsoft.com/office/drawing/2010/main" val="0"/>
              </a:ext>
            </a:extLst>
          </a:blip>
          <a:srcRect l="18373" t="22222"/>
          <a:stretch/>
        </p:blipFill>
        <p:spPr>
          <a:xfrm>
            <a:off x="9845051" y="71513"/>
            <a:ext cx="2346948" cy="1677224"/>
          </a:xfrm>
          <a:prstGeom prst="rect">
            <a:avLst/>
          </a:prstGeom>
        </p:spPr>
      </p:pic>
      <p:sp>
        <p:nvSpPr>
          <p:cNvPr id="17" name="Content Placeholder 5">
            <a:extLst>
              <a:ext uri="{FF2B5EF4-FFF2-40B4-BE49-F238E27FC236}">
                <a16:creationId xmlns:a16="http://schemas.microsoft.com/office/drawing/2014/main" id="{046B97B4-06FF-42A9-B94F-2736ECF92A75}"/>
              </a:ext>
            </a:extLst>
          </p:cNvPr>
          <p:cNvSpPr txBox="1">
            <a:spLocks/>
          </p:cNvSpPr>
          <p:nvPr/>
        </p:nvSpPr>
        <p:spPr>
          <a:xfrm>
            <a:off x="8185148" y="593337"/>
            <a:ext cx="2447493" cy="891430"/>
          </a:xfrm>
          <a:prstGeom prst="rect">
            <a:avLst/>
          </a:prstGeom>
          <a:solidFill>
            <a:schemeClr val="bg1"/>
          </a:solidFill>
          <a:ln w="38100">
            <a:solidFill>
              <a:schemeClr val="bg2"/>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On-Airport Activity</a:t>
            </a:r>
          </a:p>
        </p:txBody>
      </p:sp>
      <p:sp>
        <p:nvSpPr>
          <p:cNvPr id="25" name="Content Placeholder 5">
            <a:extLst>
              <a:ext uri="{FF2B5EF4-FFF2-40B4-BE49-F238E27FC236}">
                <a16:creationId xmlns:a16="http://schemas.microsoft.com/office/drawing/2014/main" id="{A1424D51-CAB0-4D60-B057-4CB853768AB3}"/>
              </a:ext>
            </a:extLst>
          </p:cNvPr>
          <p:cNvSpPr txBox="1">
            <a:spLocks/>
          </p:cNvSpPr>
          <p:nvPr/>
        </p:nvSpPr>
        <p:spPr>
          <a:xfrm>
            <a:off x="8173238" y="2253407"/>
            <a:ext cx="2447493" cy="891430"/>
          </a:xfrm>
          <a:prstGeom prst="rect">
            <a:avLst/>
          </a:prstGeom>
          <a:solidFill>
            <a:schemeClr val="bg1"/>
          </a:solidFill>
          <a:ln w="38100">
            <a:solidFill>
              <a:schemeClr val="bg2"/>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Construction investment</a:t>
            </a:r>
          </a:p>
        </p:txBody>
      </p:sp>
      <p:sp>
        <p:nvSpPr>
          <p:cNvPr id="26" name="Content Placeholder 5">
            <a:extLst>
              <a:ext uri="{FF2B5EF4-FFF2-40B4-BE49-F238E27FC236}">
                <a16:creationId xmlns:a16="http://schemas.microsoft.com/office/drawing/2014/main" id="{93123353-F715-42CF-9FE7-492F7C4FA929}"/>
              </a:ext>
            </a:extLst>
          </p:cNvPr>
          <p:cNvSpPr txBox="1">
            <a:spLocks/>
          </p:cNvSpPr>
          <p:nvPr/>
        </p:nvSpPr>
        <p:spPr>
          <a:xfrm>
            <a:off x="8188088" y="3930631"/>
            <a:ext cx="2447493" cy="891430"/>
          </a:xfrm>
          <a:prstGeom prst="rect">
            <a:avLst/>
          </a:prstGeom>
          <a:solidFill>
            <a:schemeClr val="bg1"/>
          </a:solidFill>
          <a:ln w="38100">
            <a:solidFill>
              <a:schemeClr val="bg2"/>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VISITOR SPENDING</a:t>
            </a:r>
          </a:p>
        </p:txBody>
      </p:sp>
      <p:pic>
        <p:nvPicPr>
          <p:cNvPr id="5" name="Picture 4" descr="Icon&#10;&#10;Description automatically generated">
            <a:extLst>
              <a:ext uri="{FF2B5EF4-FFF2-40B4-BE49-F238E27FC236}">
                <a16:creationId xmlns:a16="http://schemas.microsoft.com/office/drawing/2014/main" id="{795B5BEA-191F-44C2-A0BF-A96347C27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406" y="178590"/>
            <a:ext cx="1834896" cy="1828800"/>
          </a:xfrm>
          <a:prstGeom prst="rect">
            <a:avLst/>
          </a:prstGeom>
        </p:spPr>
      </p:pic>
    </p:spTree>
    <p:extLst>
      <p:ext uri="{BB962C8B-B14F-4D97-AF65-F5344CB8AC3E}">
        <p14:creationId xmlns:p14="http://schemas.microsoft.com/office/powerpoint/2010/main" val="3627793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9F35-72AD-4DD4-850D-132EBAB7256B}"/>
              </a:ext>
            </a:extLst>
          </p:cNvPr>
          <p:cNvSpPr>
            <a:spLocks noGrp="1"/>
          </p:cNvSpPr>
          <p:nvPr>
            <p:ph type="title"/>
          </p:nvPr>
        </p:nvSpPr>
        <p:spPr>
          <a:xfrm>
            <a:off x="2332872" y="-4269"/>
            <a:ext cx="10721140" cy="1325563"/>
          </a:xfrm>
        </p:spPr>
        <p:txBody>
          <a:bodyPr/>
          <a:lstStyle/>
          <a:p>
            <a:r>
              <a:rPr lang="en-US" cap="all" dirty="0">
                <a:latin typeface="Grandview" panose="020B0502040204020203" pitchFamily="34" charset="0"/>
              </a:rPr>
              <a:t>Aerospace</a:t>
            </a:r>
          </a:p>
        </p:txBody>
      </p:sp>
      <p:sp>
        <p:nvSpPr>
          <p:cNvPr id="3" name="Content Placeholder 2">
            <a:extLst>
              <a:ext uri="{FF2B5EF4-FFF2-40B4-BE49-F238E27FC236}">
                <a16:creationId xmlns:a16="http://schemas.microsoft.com/office/drawing/2014/main" id="{E06EC427-2BD8-4945-BE28-BC621C7BA9A0}"/>
              </a:ext>
            </a:extLst>
          </p:cNvPr>
          <p:cNvSpPr>
            <a:spLocks noGrp="1"/>
          </p:cNvSpPr>
          <p:nvPr>
            <p:ph idx="1"/>
          </p:nvPr>
        </p:nvSpPr>
        <p:spPr>
          <a:xfrm>
            <a:off x="2332872" y="942074"/>
            <a:ext cx="5179308" cy="2974383"/>
          </a:xfrm>
        </p:spPr>
        <p:txBody>
          <a:bodyPr>
            <a:normAutofit/>
          </a:bodyPr>
          <a:lstStyle/>
          <a:p>
            <a:r>
              <a:rPr lang="en-US" sz="2600" i="1" dirty="0">
                <a:solidFill>
                  <a:srgbClr val="244C5A"/>
                </a:solidFill>
              </a:rPr>
              <a:t>Located in Communities Around the State, Typically Off Airport Property</a:t>
            </a:r>
          </a:p>
        </p:txBody>
      </p:sp>
      <p:pic>
        <p:nvPicPr>
          <p:cNvPr id="8" name="Picture 7" descr="A screenshot of a computer&#10;&#10;Description automatically generated with low confidence">
            <a:extLst>
              <a:ext uri="{FF2B5EF4-FFF2-40B4-BE49-F238E27FC236}">
                <a16:creationId xmlns:a16="http://schemas.microsoft.com/office/drawing/2014/main" id="{BEEB5750-7FD8-44E4-AA56-57EFA20C7F2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012692" y="-23871"/>
            <a:ext cx="5179308" cy="3452872"/>
          </a:xfrm>
          <a:prstGeom prst="flowChartInputOutput">
            <a:avLst/>
          </a:prstGeom>
        </p:spPr>
      </p:pic>
      <p:sp>
        <p:nvSpPr>
          <p:cNvPr id="11" name="Content Placeholder 2">
            <a:extLst>
              <a:ext uri="{FF2B5EF4-FFF2-40B4-BE49-F238E27FC236}">
                <a16:creationId xmlns:a16="http://schemas.microsoft.com/office/drawing/2014/main" id="{6B8F0558-8ABE-4A1E-AACB-70C4F1E20136}"/>
              </a:ext>
            </a:extLst>
          </p:cNvPr>
          <p:cNvSpPr txBox="1">
            <a:spLocks/>
          </p:cNvSpPr>
          <p:nvPr/>
        </p:nvSpPr>
        <p:spPr>
          <a:xfrm>
            <a:off x="6391275" y="3657600"/>
            <a:ext cx="6309946" cy="2974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endParaRPr lang="en-US"/>
          </a:p>
        </p:txBody>
      </p:sp>
      <p:pic>
        <p:nvPicPr>
          <p:cNvPr id="9" name="Picture 8" descr="Icon&#10;&#10;Description automatically generated">
            <a:extLst>
              <a:ext uri="{FF2B5EF4-FFF2-40B4-BE49-F238E27FC236}">
                <a16:creationId xmlns:a16="http://schemas.microsoft.com/office/drawing/2014/main" id="{5D7937D3-7EF4-4B1F-9C16-15A6A7A22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72" y="218860"/>
            <a:ext cx="1828800" cy="1834662"/>
          </a:xfrm>
          <a:prstGeom prst="rect">
            <a:avLst/>
          </a:prstGeom>
        </p:spPr>
      </p:pic>
      <p:pic>
        <p:nvPicPr>
          <p:cNvPr id="12" name="Graphic 11" descr="Chevron arrows with solid fill">
            <a:extLst>
              <a:ext uri="{FF2B5EF4-FFF2-40B4-BE49-F238E27FC236}">
                <a16:creationId xmlns:a16="http://schemas.microsoft.com/office/drawing/2014/main" id="{F7B44088-1140-45D6-9584-04C3C7F2B2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047" y="2053522"/>
            <a:ext cx="1545032" cy="1216547"/>
          </a:xfrm>
          <a:prstGeom prst="rect">
            <a:avLst/>
          </a:prstGeom>
        </p:spPr>
      </p:pic>
      <p:sp>
        <p:nvSpPr>
          <p:cNvPr id="13" name="Content Placeholder 5">
            <a:extLst>
              <a:ext uri="{FF2B5EF4-FFF2-40B4-BE49-F238E27FC236}">
                <a16:creationId xmlns:a16="http://schemas.microsoft.com/office/drawing/2014/main" id="{A50ADFDA-2468-42A7-BF39-3BF79FED4BB6}"/>
              </a:ext>
            </a:extLst>
          </p:cNvPr>
          <p:cNvSpPr txBox="1">
            <a:spLocks/>
          </p:cNvSpPr>
          <p:nvPr/>
        </p:nvSpPr>
        <p:spPr>
          <a:xfrm>
            <a:off x="1573473" y="2177194"/>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$4.6B</a:t>
            </a:r>
          </a:p>
        </p:txBody>
      </p:sp>
      <p:sp>
        <p:nvSpPr>
          <p:cNvPr id="14" name="Content Placeholder 5">
            <a:extLst>
              <a:ext uri="{FF2B5EF4-FFF2-40B4-BE49-F238E27FC236}">
                <a16:creationId xmlns:a16="http://schemas.microsoft.com/office/drawing/2014/main" id="{C9755FB4-D2B0-477D-BC6D-38D31E52DA7C}"/>
              </a:ext>
            </a:extLst>
          </p:cNvPr>
          <p:cNvSpPr txBox="1">
            <a:spLocks/>
          </p:cNvSpPr>
          <p:nvPr/>
        </p:nvSpPr>
        <p:spPr>
          <a:xfrm>
            <a:off x="4514707" y="4518283"/>
            <a:ext cx="2133287"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AEROSPACE BUSINESSES</a:t>
            </a:r>
          </a:p>
        </p:txBody>
      </p:sp>
      <p:sp>
        <p:nvSpPr>
          <p:cNvPr id="15" name="Content Placeholder 5">
            <a:extLst>
              <a:ext uri="{FF2B5EF4-FFF2-40B4-BE49-F238E27FC236}">
                <a16:creationId xmlns:a16="http://schemas.microsoft.com/office/drawing/2014/main" id="{CCA00707-88CF-4CBF-9D5E-97C4454F46BC}"/>
              </a:ext>
            </a:extLst>
          </p:cNvPr>
          <p:cNvSpPr txBox="1">
            <a:spLocks/>
          </p:cNvSpPr>
          <p:nvPr/>
        </p:nvSpPr>
        <p:spPr>
          <a:xfrm>
            <a:off x="1358691" y="3334896"/>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24,000</a:t>
            </a:r>
          </a:p>
        </p:txBody>
      </p:sp>
      <p:sp>
        <p:nvSpPr>
          <p:cNvPr id="16" name="Content Placeholder 5">
            <a:extLst>
              <a:ext uri="{FF2B5EF4-FFF2-40B4-BE49-F238E27FC236}">
                <a16:creationId xmlns:a16="http://schemas.microsoft.com/office/drawing/2014/main" id="{579FF953-C42A-4F9D-A6EA-8693CEFF4C2D}"/>
              </a:ext>
            </a:extLst>
          </p:cNvPr>
          <p:cNvSpPr txBox="1">
            <a:spLocks/>
          </p:cNvSpPr>
          <p:nvPr/>
        </p:nvSpPr>
        <p:spPr>
          <a:xfrm>
            <a:off x="4457520" y="3470742"/>
            <a:ext cx="2247663"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Total JOB IMPACTS</a:t>
            </a:r>
          </a:p>
        </p:txBody>
      </p:sp>
      <p:sp>
        <p:nvSpPr>
          <p:cNvPr id="18" name="Content Placeholder 5">
            <a:extLst>
              <a:ext uri="{FF2B5EF4-FFF2-40B4-BE49-F238E27FC236}">
                <a16:creationId xmlns:a16="http://schemas.microsoft.com/office/drawing/2014/main" id="{145AC70A-CC18-4A8E-A90D-CE6C1A66F92F}"/>
              </a:ext>
            </a:extLst>
          </p:cNvPr>
          <p:cNvSpPr txBox="1">
            <a:spLocks/>
          </p:cNvSpPr>
          <p:nvPr/>
        </p:nvSpPr>
        <p:spPr>
          <a:xfrm>
            <a:off x="1901096" y="4384871"/>
            <a:ext cx="3517692"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25+</a:t>
            </a:r>
          </a:p>
        </p:txBody>
      </p:sp>
      <p:sp>
        <p:nvSpPr>
          <p:cNvPr id="19" name="Content Placeholder 5">
            <a:extLst>
              <a:ext uri="{FF2B5EF4-FFF2-40B4-BE49-F238E27FC236}">
                <a16:creationId xmlns:a16="http://schemas.microsoft.com/office/drawing/2014/main" id="{7AD7A998-2130-4F1E-9F39-7524F5AAAFAF}"/>
              </a:ext>
            </a:extLst>
          </p:cNvPr>
          <p:cNvSpPr txBox="1">
            <a:spLocks/>
          </p:cNvSpPr>
          <p:nvPr/>
        </p:nvSpPr>
        <p:spPr>
          <a:xfrm>
            <a:off x="4472472" y="2338726"/>
            <a:ext cx="2447493"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TOTAL ECONOMIC ACTIVITY</a:t>
            </a:r>
          </a:p>
        </p:txBody>
      </p:sp>
    </p:spTree>
    <p:extLst>
      <p:ext uri="{BB962C8B-B14F-4D97-AF65-F5344CB8AC3E}">
        <p14:creationId xmlns:p14="http://schemas.microsoft.com/office/powerpoint/2010/main" val="379751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E36D2A3E-E69B-4A5C-9A88-B6D3FCB04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47" y="1053873"/>
            <a:ext cx="3292418" cy="3419293"/>
          </a:xfrm>
          <a:prstGeom prst="rect">
            <a:avLst/>
          </a:prstGeom>
        </p:spPr>
      </p:pic>
      <p:sp>
        <p:nvSpPr>
          <p:cNvPr id="4" name="Title 4">
            <a:extLst>
              <a:ext uri="{FF2B5EF4-FFF2-40B4-BE49-F238E27FC236}">
                <a16:creationId xmlns:a16="http://schemas.microsoft.com/office/drawing/2014/main" id="{4D933C5A-9085-4639-AF31-AAA94E3F2DE2}"/>
              </a:ext>
            </a:extLst>
          </p:cNvPr>
          <p:cNvSpPr txBox="1">
            <a:spLocks/>
          </p:cNvSpPr>
          <p:nvPr/>
        </p:nvSpPr>
        <p:spPr>
          <a:xfrm>
            <a:off x="670376" y="11907"/>
            <a:ext cx="9564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Gotham Book" panose="02000604040000020004" pitchFamily="50" charset="0"/>
                <a:ea typeface="+mj-ea"/>
                <a:cs typeface="+mj-cs"/>
              </a:defRPr>
            </a:lvl1pPr>
          </a:lstStyle>
          <a:p>
            <a:r>
              <a:rPr lang="en-US" b="1" cap="all" dirty="0">
                <a:latin typeface="Grandview" panose="020B0502040204020203" pitchFamily="34" charset="0"/>
              </a:rPr>
              <a:t>THE BIG ANSWER</a:t>
            </a:r>
          </a:p>
        </p:txBody>
      </p:sp>
      <p:sp>
        <p:nvSpPr>
          <p:cNvPr id="5" name="Content Placeholder 5">
            <a:extLst>
              <a:ext uri="{FF2B5EF4-FFF2-40B4-BE49-F238E27FC236}">
                <a16:creationId xmlns:a16="http://schemas.microsoft.com/office/drawing/2014/main" id="{3348AAAF-9906-419B-AE8D-FA33B06526AA}"/>
              </a:ext>
            </a:extLst>
          </p:cNvPr>
          <p:cNvSpPr txBox="1">
            <a:spLocks/>
          </p:cNvSpPr>
          <p:nvPr/>
        </p:nvSpPr>
        <p:spPr>
          <a:xfrm>
            <a:off x="4012193" y="4317954"/>
            <a:ext cx="3990302"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r>
              <a:rPr lang="en-US" sz="7000" dirty="0">
                <a:solidFill>
                  <a:srgbClr val="244C5A"/>
                </a:solidFill>
              </a:rPr>
              <a:t>41,000</a:t>
            </a:r>
          </a:p>
        </p:txBody>
      </p:sp>
      <p:sp>
        <p:nvSpPr>
          <p:cNvPr id="8" name="Content Placeholder 5">
            <a:extLst>
              <a:ext uri="{FF2B5EF4-FFF2-40B4-BE49-F238E27FC236}">
                <a16:creationId xmlns:a16="http://schemas.microsoft.com/office/drawing/2014/main" id="{4260455F-DEC3-4EFB-8CC4-9632383D9D88}"/>
              </a:ext>
            </a:extLst>
          </p:cNvPr>
          <p:cNvSpPr txBox="1">
            <a:spLocks/>
          </p:cNvSpPr>
          <p:nvPr/>
        </p:nvSpPr>
        <p:spPr>
          <a:xfrm>
            <a:off x="236274" y="4322449"/>
            <a:ext cx="3216310"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$6.4B</a:t>
            </a:r>
          </a:p>
        </p:txBody>
      </p:sp>
      <p:cxnSp>
        <p:nvCxnSpPr>
          <p:cNvPr id="14" name="Straight Connector 13">
            <a:extLst>
              <a:ext uri="{FF2B5EF4-FFF2-40B4-BE49-F238E27FC236}">
                <a16:creationId xmlns:a16="http://schemas.microsoft.com/office/drawing/2014/main" id="{497EEF87-E934-459A-80A0-38F52DDDAEC8}"/>
              </a:ext>
            </a:extLst>
          </p:cNvPr>
          <p:cNvCxnSpPr/>
          <p:nvPr/>
        </p:nvCxnSpPr>
        <p:spPr>
          <a:xfrm>
            <a:off x="3966008" y="1437671"/>
            <a:ext cx="0" cy="3535596"/>
          </a:xfrm>
          <a:prstGeom prst="line">
            <a:avLst/>
          </a:prstGeom>
          <a:ln w="19050">
            <a:solidFill>
              <a:srgbClr val="007681"/>
            </a:solidFill>
          </a:ln>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F77BA27A-CC97-45B8-8E94-C0649C644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185" y="1053873"/>
            <a:ext cx="3291840" cy="3444064"/>
          </a:xfrm>
          <a:prstGeom prst="rect">
            <a:avLst/>
          </a:prstGeom>
        </p:spPr>
      </p:pic>
      <p:cxnSp>
        <p:nvCxnSpPr>
          <p:cNvPr id="11" name="Straight Connector 10">
            <a:extLst>
              <a:ext uri="{FF2B5EF4-FFF2-40B4-BE49-F238E27FC236}">
                <a16:creationId xmlns:a16="http://schemas.microsoft.com/office/drawing/2014/main" id="{07C6A73E-227D-40A2-8971-A777C3F13CC6}"/>
              </a:ext>
            </a:extLst>
          </p:cNvPr>
          <p:cNvCxnSpPr/>
          <p:nvPr/>
        </p:nvCxnSpPr>
        <p:spPr>
          <a:xfrm>
            <a:off x="8099289" y="1437671"/>
            <a:ext cx="0" cy="3535596"/>
          </a:xfrm>
          <a:prstGeom prst="line">
            <a:avLst/>
          </a:prstGeom>
          <a:ln w="19050">
            <a:solidFill>
              <a:srgbClr val="007681"/>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3585A355-A43A-4DBE-9F77-91387DD36C44}"/>
              </a:ext>
            </a:extLst>
          </p:cNvPr>
          <p:cNvSpPr txBox="1">
            <a:spLocks/>
          </p:cNvSpPr>
          <p:nvPr/>
        </p:nvSpPr>
        <p:spPr>
          <a:xfrm>
            <a:off x="8176976" y="4317954"/>
            <a:ext cx="3990302"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r>
              <a:rPr lang="en-US" sz="7000" dirty="0">
                <a:solidFill>
                  <a:srgbClr val="244C5A"/>
                </a:solidFill>
              </a:rPr>
              <a:t>$124M</a:t>
            </a:r>
          </a:p>
        </p:txBody>
      </p:sp>
      <p:pic>
        <p:nvPicPr>
          <p:cNvPr id="7" name="Picture 6" descr="A picture containing text, sign&#10;&#10;Description automatically generated">
            <a:extLst>
              <a:ext uri="{FF2B5EF4-FFF2-40B4-BE49-F238E27FC236}">
                <a16:creationId xmlns:a16="http://schemas.microsoft.com/office/drawing/2014/main" id="{81219D48-C93F-453C-8F09-98DDAEAA2B6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627590" y="1026114"/>
            <a:ext cx="3291840" cy="3291840"/>
          </a:xfrm>
          <a:prstGeom prst="rect">
            <a:avLst/>
          </a:prstGeom>
        </p:spPr>
      </p:pic>
    </p:spTree>
    <p:extLst>
      <p:ext uri="{BB962C8B-B14F-4D97-AF65-F5344CB8AC3E}">
        <p14:creationId xmlns:p14="http://schemas.microsoft.com/office/powerpoint/2010/main" val="3463343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9F35-72AD-4DD4-850D-132EBAB7256B}"/>
              </a:ext>
            </a:extLst>
          </p:cNvPr>
          <p:cNvSpPr>
            <a:spLocks noGrp="1"/>
          </p:cNvSpPr>
          <p:nvPr>
            <p:ph type="title"/>
          </p:nvPr>
        </p:nvSpPr>
        <p:spPr>
          <a:xfrm>
            <a:off x="2332872" y="145902"/>
            <a:ext cx="10721140" cy="1325563"/>
          </a:xfrm>
        </p:spPr>
        <p:txBody>
          <a:bodyPr/>
          <a:lstStyle/>
          <a:p>
            <a:r>
              <a:rPr lang="en-US" cap="all" dirty="0">
                <a:latin typeface="Grandview" panose="020B0502040204020203" pitchFamily="34" charset="0"/>
              </a:rPr>
              <a:t>Aviation-Related</a:t>
            </a:r>
            <a:br>
              <a:rPr lang="en-US" cap="all" dirty="0">
                <a:latin typeface="Grandview" panose="020B0502040204020203" pitchFamily="34" charset="0"/>
              </a:rPr>
            </a:br>
            <a:r>
              <a:rPr lang="en-US" cap="all" dirty="0">
                <a:latin typeface="Grandview" panose="020B0502040204020203" pitchFamily="34" charset="0"/>
              </a:rPr>
              <a:t>Tax Revenues</a:t>
            </a:r>
          </a:p>
        </p:txBody>
      </p:sp>
      <p:sp>
        <p:nvSpPr>
          <p:cNvPr id="3" name="Content Placeholder 2">
            <a:extLst>
              <a:ext uri="{FF2B5EF4-FFF2-40B4-BE49-F238E27FC236}">
                <a16:creationId xmlns:a16="http://schemas.microsoft.com/office/drawing/2014/main" id="{E06EC427-2BD8-4945-BE28-BC621C7BA9A0}"/>
              </a:ext>
            </a:extLst>
          </p:cNvPr>
          <p:cNvSpPr>
            <a:spLocks noGrp="1"/>
          </p:cNvSpPr>
          <p:nvPr>
            <p:ph idx="1"/>
          </p:nvPr>
        </p:nvSpPr>
        <p:spPr>
          <a:xfrm>
            <a:off x="2332872" y="1363481"/>
            <a:ext cx="5517166" cy="1201051"/>
          </a:xfrm>
        </p:spPr>
        <p:txBody>
          <a:bodyPr>
            <a:normAutofit/>
          </a:bodyPr>
          <a:lstStyle/>
          <a:p>
            <a:r>
              <a:rPr lang="en-US" sz="2600" i="1" dirty="0">
                <a:solidFill>
                  <a:srgbClr val="244C5A"/>
                </a:solidFill>
              </a:rPr>
              <a:t>Generated from income and purchases tied to the aviation industry in Iowa</a:t>
            </a:r>
          </a:p>
        </p:txBody>
      </p:sp>
      <p:sp>
        <p:nvSpPr>
          <p:cNvPr id="11" name="Content Placeholder 2">
            <a:extLst>
              <a:ext uri="{FF2B5EF4-FFF2-40B4-BE49-F238E27FC236}">
                <a16:creationId xmlns:a16="http://schemas.microsoft.com/office/drawing/2014/main" id="{6B8F0558-8ABE-4A1E-AACB-70C4F1E20136}"/>
              </a:ext>
            </a:extLst>
          </p:cNvPr>
          <p:cNvSpPr txBox="1">
            <a:spLocks/>
          </p:cNvSpPr>
          <p:nvPr/>
        </p:nvSpPr>
        <p:spPr>
          <a:xfrm>
            <a:off x="6391275" y="3657600"/>
            <a:ext cx="6309946" cy="2974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endParaRPr lang="en-US"/>
          </a:p>
        </p:txBody>
      </p:sp>
      <p:pic>
        <p:nvPicPr>
          <p:cNvPr id="12" name="Graphic 11" descr="Chevron arrows with solid fill">
            <a:extLst>
              <a:ext uri="{FF2B5EF4-FFF2-40B4-BE49-F238E27FC236}">
                <a16:creationId xmlns:a16="http://schemas.microsoft.com/office/drawing/2014/main" id="{F7B44088-1140-45D6-9584-04C3C7F2B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021" y="3023577"/>
            <a:ext cx="1545032" cy="1216547"/>
          </a:xfrm>
          <a:prstGeom prst="rect">
            <a:avLst/>
          </a:prstGeom>
        </p:spPr>
      </p:pic>
      <p:sp>
        <p:nvSpPr>
          <p:cNvPr id="13" name="Content Placeholder 5">
            <a:extLst>
              <a:ext uri="{FF2B5EF4-FFF2-40B4-BE49-F238E27FC236}">
                <a16:creationId xmlns:a16="http://schemas.microsoft.com/office/drawing/2014/main" id="{4533FDD6-4567-43F2-8167-6F93E0394F34}"/>
              </a:ext>
            </a:extLst>
          </p:cNvPr>
          <p:cNvSpPr txBox="1">
            <a:spLocks/>
          </p:cNvSpPr>
          <p:nvPr/>
        </p:nvSpPr>
        <p:spPr>
          <a:xfrm>
            <a:off x="2289032" y="3186268"/>
            <a:ext cx="306556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buFont typeface="Arial" panose="020B0604020202020204" pitchFamily="34" charset="0"/>
              <a:buNone/>
            </a:pPr>
            <a:r>
              <a:rPr lang="en-US" sz="7000" dirty="0">
                <a:solidFill>
                  <a:srgbClr val="244C5A"/>
                </a:solidFill>
              </a:rPr>
              <a:t>$124M</a:t>
            </a:r>
          </a:p>
        </p:txBody>
      </p:sp>
      <p:sp>
        <p:nvSpPr>
          <p:cNvPr id="14" name="Content Placeholder 5">
            <a:extLst>
              <a:ext uri="{FF2B5EF4-FFF2-40B4-BE49-F238E27FC236}">
                <a16:creationId xmlns:a16="http://schemas.microsoft.com/office/drawing/2014/main" id="{EEFE568C-FE27-4DB8-B381-79F396A5A1E6}"/>
              </a:ext>
            </a:extLst>
          </p:cNvPr>
          <p:cNvSpPr txBox="1">
            <a:spLocks/>
          </p:cNvSpPr>
          <p:nvPr/>
        </p:nvSpPr>
        <p:spPr>
          <a:xfrm>
            <a:off x="5475362" y="3336396"/>
            <a:ext cx="1545032"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all" dirty="0">
                <a:solidFill>
                  <a:schemeClr val="bg2"/>
                </a:solidFill>
              </a:rPr>
              <a:t>TOTAL TAX IMPACTS</a:t>
            </a:r>
          </a:p>
        </p:txBody>
      </p:sp>
      <p:pic>
        <p:nvPicPr>
          <p:cNvPr id="17" name="Picture 16" descr="Icon&#10;&#10;Description automatically generated">
            <a:extLst>
              <a:ext uri="{FF2B5EF4-FFF2-40B4-BE49-F238E27FC236}">
                <a16:creationId xmlns:a16="http://schemas.microsoft.com/office/drawing/2014/main" id="{5ABBC1C3-5208-4B15-B2E3-EE59A345D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15" y="32305"/>
            <a:ext cx="2000313" cy="2000313"/>
          </a:xfrm>
          <a:prstGeom prst="rect">
            <a:avLst/>
          </a:prstGeom>
        </p:spPr>
      </p:pic>
      <p:sp>
        <p:nvSpPr>
          <p:cNvPr id="18" name="Content Placeholder 2">
            <a:extLst>
              <a:ext uri="{FF2B5EF4-FFF2-40B4-BE49-F238E27FC236}">
                <a16:creationId xmlns:a16="http://schemas.microsoft.com/office/drawing/2014/main" id="{71A97BFA-E69C-4FFE-AF13-0B3855A5500A}"/>
              </a:ext>
            </a:extLst>
          </p:cNvPr>
          <p:cNvSpPr txBox="1">
            <a:spLocks/>
          </p:cNvSpPr>
          <p:nvPr/>
        </p:nvSpPr>
        <p:spPr>
          <a:xfrm>
            <a:off x="7020394" y="2689044"/>
            <a:ext cx="4748569" cy="27725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lvl="1" indent="-457200"/>
            <a:r>
              <a:rPr lang="en-US" dirty="0"/>
              <a:t>State income tax</a:t>
            </a:r>
          </a:p>
          <a:p>
            <a:pPr marL="1143000" lvl="1" indent="-457200"/>
            <a:r>
              <a:rPr lang="en-US" dirty="0"/>
              <a:t>Sales tax</a:t>
            </a:r>
          </a:p>
          <a:p>
            <a:pPr marL="1143000" lvl="1" indent="-457200"/>
            <a:r>
              <a:rPr lang="en-US" dirty="0"/>
              <a:t>Use tax</a:t>
            </a:r>
          </a:p>
          <a:p>
            <a:pPr marL="1143000" lvl="1" indent="-457200"/>
            <a:r>
              <a:rPr lang="en-US" dirty="0"/>
              <a:t>Aviation fuel taxes</a:t>
            </a:r>
          </a:p>
          <a:p>
            <a:pPr marL="1143000" lvl="1" indent="-457200"/>
            <a:r>
              <a:rPr lang="en-US" dirty="0"/>
              <a:t>Aircraft registration fees</a:t>
            </a:r>
          </a:p>
        </p:txBody>
      </p:sp>
    </p:spTree>
    <p:extLst>
      <p:ext uri="{BB962C8B-B14F-4D97-AF65-F5344CB8AC3E}">
        <p14:creationId xmlns:p14="http://schemas.microsoft.com/office/powerpoint/2010/main" val="86496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E36D2A3E-E69B-4A5C-9A88-B6D3FCB04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69" y="225737"/>
            <a:ext cx="3292418" cy="3419293"/>
          </a:xfrm>
          <a:prstGeom prst="rect">
            <a:avLst/>
          </a:prstGeom>
        </p:spPr>
      </p:pic>
      <p:sp>
        <p:nvSpPr>
          <p:cNvPr id="4" name="Title 4">
            <a:extLst>
              <a:ext uri="{FF2B5EF4-FFF2-40B4-BE49-F238E27FC236}">
                <a16:creationId xmlns:a16="http://schemas.microsoft.com/office/drawing/2014/main" id="{4D933C5A-9085-4639-AF31-AAA94E3F2DE2}"/>
              </a:ext>
            </a:extLst>
          </p:cNvPr>
          <p:cNvSpPr txBox="1">
            <a:spLocks/>
          </p:cNvSpPr>
          <p:nvPr/>
        </p:nvSpPr>
        <p:spPr>
          <a:xfrm>
            <a:off x="892092" y="4321336"/>
            <a:ext cx="112999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Gotham Book" panose="02000604040000020004" pitchFamily="50" charset="0"/>
                <a:ea typeface="+mj-ea"/>
                <a:cs typeface="+mj-cs"/>
              </a:defRPr>
            </a:lvl1pPr>
          </a:lstStyle>
          <a:p>
            <a:r>
              <a:rPr lang="en-US" sz="3200" cap="all" dirty="0">
                <a:latin typeface="Grandview" panose="020B0502040204020203" pitchFamily="34" charset="0"/>
              </a:rPr>
              <a:t>FOR MORE INFORMATION VISIT: </a:t>
            </a:r>
            <a:r>
              <a:rPr lang="en-US" sz="3200" b="1" cap="all" dirty="0">
                <a:latin typeface="Grandview" panose="020B0502040204020203" pitchFamily="34" charset="0"/>
              </a:rPr>
              <a:t>iowadot.gov/aviation</a:t>
            </a:r>
          </a:p>
        </p:txBody>
      </p:sp>
      <p:sp>
        <p:nvSpPr>
          <p:cNvPr id="5" name="Content Placeholder 5">
            <a:extLst>
              <a:ext uri="{FF2B5EF4-FFF2-40B4-BE49-F238E27FC236}">
                <a16:creationId xmlns:a16="http://schemas.microsoft.com/office/drawing/2014/main" id="{3348AAAF-9906-419B-AE8D-FA33B06526AA}"/>
              </a:ext>
            </a:extLst>
          </p:cNvPr>
          <p:cNvSpPr txBox="1">
            <a:spLocks/>
          </p:cNvSpPr>
          <p:nvPr/>
        </p:nvSpPr>
        <p:spPr>
          <a:xfrm>
            <a:off x="4036915" y="3489818"/>
            <a:ext cx="3990302"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r>
              <a:rPr lang="en-US" sz="7000" dirty="0">
                <a:solidFill>
                  <a:srgbClr val="244C5A"/>
                </a:solidFill>
              </a:rPr>
              <a:t>41,000</a:t>
            </a:r>
          </a:p>
        </p:txBody>
      </p:sp>
      <p:sp>
        <p:nvSpPr>
          <p:cNvPr id="8" name="Content Placeholder 5">
            <a:extLst>
              <a:ext uri="{FF2B5EF4-FFF2-40B4-BE49-F238E27FC236}">
                <a16:creationId xmlns:a16="http://schemas.microsoft.com/office/drawing/2014/main" id="{4260455F-DEC3-4EFB-8CC4-9632383D9D88}"/>
              </a:ext>
            </a:extLst>
          </p:cNvPr>
          <p:cNvSpPr txBox="1">
            <a:spLocks/>
          </p:cNvSpPr>
          <p:nvPr/>
        </p:nvSpPr>
        <p:spPr>
          <a:xfrm>
            <a:off x="260996" y="3494313"/>
            <a:ext cx="3216310"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dirty="0">
                <a:solidFill>
                  <a:srgbClr val="244C5A"/>
                </a:solidFill>
              </a:rPr>
              <a:t>$6.4B</a:t>
            </a:r>
          </a:p>
        </p:txBody>
      </p:sp>
      <p:cxnSp>
        <p:nvCxnSpPr>
          <p:cNvPr id="14" name="Straight Connector 13">
            <a:extLst>
              <a:ext uri="{FF2B5EF4-FFF2-40B4-BE49-F238E27FC236}">
                <a16:creationId xmlns:a16="http://schemas.microsoft.com/office/drawing/2014/main" id="{497EEF87-E934-459A-80A0-38F52DDDAEC8}"/>
              </a:ext>
            </a:extLst>
          </p:cNvPr>
          <p:cNvCxnSpPr/>
          <p:nvPr/>
        </p:nvCxnSpPr>
        <p:spPr>
          <a:xfrm>
            <a:off x="3990730" y="609535"/>
            <a:ext cx="0" cy="3535596"/>
          </a:xfrm>
          <a:prstGeom prst="line">
            <a:avLst/>
          </a:prstGeom>
          <a:ln w="19050">
            <a:solidFill>
              <a:srgbClr val="007681"/>
            </a:solidFill>
          </a:ln>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F77BA27A-CC97-45B8-8E94-C0649C644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907" y="225737"/>
            <a:ext cx="3291840" cy="3444064"/>
          </a:xfrm>
          <a:prstGeom prst="rect">
            <a:avLst/>
          </a:prstGeom>
        </p:spPr>
      </p:pic>
      <p:cxnSp>
        <p:nvCxnSpPr>
          <p:cNvPr id="11" name="Straight Connector 10">
            <a:extLst>
              <a:ext uri="{FF2B5EF4-FFF2-40B4-BE49-F238E27FC236}">
                <a16:creationId xmlns:a16="http://schemas.microsoft.com/office/drawing/2014/main" id="{07C6A73E-227D-40A2-8971-A777C3F13CC6}"/>
              </a:ext>
            </a:extLst>
          </p:cNvPr>
          <p:cNvCxnSpPr/>
          <p:nvPr/>
        </p:nvCxnSpPr>
        <p:spPr>
          <a:xfrm>
            <a:off x="8124011" y="609535"/>
            <a:ext cx="0" cy="3535596"/>
          </a:xfrm>
          <a:prstGeom prst="line">
            <a:avLst/>
          </a:prstGeom>
          <a:ln w="19050">
            <a:solidFill>
              <a:srgbClr val="007681"/>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3585A355-A43A-4DBE-9F77-91387DD36C44}"/>
              </a:ext>
            </a:extLst>
          </p:cNvPr>
          <p:cNvSpPr txBox="1">
            <a:spLocks/>
          </p:cNvSpPr>
          <p:nvPr/>
        </p:nvSpPr>
        <p:spPr>
          <a:xfrm>
            <a:off x="8201698" y="3489818"/>
            <a:ext cx="3990302" cy="12277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Font typeface="Arial" panose="020B0604020202020204" pitchFamily="34" charset="0"/>
              <a:buNone/>
            </a:pPr>
            <a:r>
              <a:rPr lang="en-US" sz="7000" dirty="0">
                <a:solidFill>
                  <a:srgbClr val="244C5A"/>
                </a:solidFill>
              </a:rPr>
              <a:t>$124M</a:t>
            </a:r>
          </a:p>
        </p:txBody>
      </p:sp>
      <p:pic>
        <p:nvPicPr>
          <p:cNvPr id="7" name="Picture 6" descr="A picture containing text, sign&#10;&#10;Description automatically generated">
            <a:extLst>
              <a:ext uri="{FF2B5EF4-FFF2-40B4-BE49-F238E27FC236}">
                <a16:creationId xmlns:a16="http://schemas.microsoft.com/office/drawing/2014/main" id="{81219D48-C93F-453C-8F09-98DDAEAA2B6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652312" y="197978"/>
            <a:ext cx="3291840" cy="3291840"/>
          </a:xfrm>
          <a:prstGeom prst="rect">
            <a:avLst/>
          </a:prstGeom>
        </p:spPr>
      </p:pic>
    </p:spTree>
    <p:extLst>
      <p:ext uri="{BB962C8B-B14F-4D97-AF65-F5344CB8AC3E}">
        <p14:creationId xmlns:p14="http://schemas.microsoft.com/office/powerpoint/2010/main" val="115194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D392-919C-4A85-9EA2-021F743842E5}"/>
              </a:ext>
            </a:extLst>
          </p:cNvPr>
          <p:cNvSpPr>
            <a:spLocks noGrp="1"/>
          </p:cNvSpPr>
          <p:nvPr>
            <p:ph type="title"/>
          </p:nvPr>
        </p:nvSpPr>
        <p:spPr>
          <a:xfrm>
            <a:off x="838200" y="184150"/>
            <a:ext cx="10515600" cy="1325563"/>
          </a:xfrm>
        </p:spPr>
        <p:txBody>
          <a:bodyPr/>
          <a:lstStyle/>
          <a:p>
            <a:endParaRPr lang="en-US" dirty="0"/>
          </a:p>
        </p:txBody>
      </p:sp>
      <p:sp>
        <p:nvSpPr>
          <p:cNvPr id="6" name="Rectangle 5">
            <a:extLst>
              <a:ext uri="{FF2B5EF4-FFF2-40B4-BE49-F238E27FC236}">
                <a16:creationId xmlns:a16="http://schemas.microsoft.com/office/drawing/2014/main" id="{7460D11B-D584-4CA1-BF94-7D7AEBCE9C9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E4655F4-D83F-43CB-BBE0-160624A3921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33710" y="-25878"/>
            <a:ext cx="12459419" cy="6978070"/>
          </a:xfrm>
          <a:prstGeom prst="rect">
            <a:avLst/>
          </a:prstGeom>
        </p:spPr>
      </p:pic>
      <p:sp>
        <p:nvSpPr>
          <p:cNvPr id="11" name="Subtitle 2">
            <a:extLst>
              <a:ext uri="{FF2B5EF4-FFF2-40B4-BE49-F238E27FC236}">
                <a16:creationId xmlns:a16="http://schemas.microsoft.com/office/drawing/2014/main" id="{768B4395-400A-4835-8AC8-4DBEBFDC55D7}"/>
              </a:ext>
            </a:extLst>
          </p:cNvPr>
          <p:cNvSpPr txBox="1">
            <a:spLocks/>
          </p:cNvSpPr>
          <p:nvPr/>
        </p:nvSpPr>
        <p:spPr>
          <a:xfrm>
            <a:off x="933817" y="2446593"/>
            <a:ext cx="8900297" cy="2401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tx1"/>
                </a:solidFill>
                <a:latin typeface="Grandview" panose="020B0604020202020204" pitchFamily="34" charset="0"/>
              </a:rPr>
              <a:t>ECONOMIC IMPACTS</a:t>
            </a:r>
          </a:p>
        </p:txBody>
      </p:sp>
      <p:sp>
        <p:nvSpPr>
          <p:cNvPr id="12" name="Title 1">
            <a:extLst>
              <a:ext uri="{FF2B5EF4-FFF2-40B4-BE49-F238E27FC236}">
                <a16:creationId xmlns:a16="http://schemas.microsoft.com/office/drawing/2014/main" id="{C3193331-F764-4E4A-8318-EB9919842FE1}"/>
              </a:ext>
            </a:extLst>
          </p:cNvPr>
          <p:cNvSpPr txBox="1">
            <a:spLocks/>
          </p:cNvSpPr>
          <p:nvPr/>
        </p:nvSpPr>
        <p:spPr>
          <a:xfrm>
            <a:off x="838200" y="211241"/>
            <a:ext cx="54819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Gotham Book" panose="02000604040000020004" pitchFamily="50" charset="0"/>
                <a:ea typeface="+mj-ea"/>
                <a:cs typeface="+mj-cs"/>
              </a:defRPr>
            </a:lvl1pPr>
          </a:lstStyle>
          <a:p>
            <a:r>
              <a:rPr lang="en-US" cap="all" dirty="0">
                <a:solidFill>
                  <a:srgbClr val="7F2629"/>
                </a:solidFill>
                <a:latin typeface="Grandview" panose="020B0502040204020203" pitchFamily="34" charset="0"/>
              </a:rPr>
              <a:t>PRESENTATION OUTLINE</a:t>
            </a:r>
          </a:p>
        </p:txBody>
      </p:sp>
      <p:sp>
        <p:nvSpPr>
          <p:cNvPr id="13" name="Subtitle 2">
            <a:extLst>
              <a:ext uri="{FF2B5EF4-FFF2-40B4-BE49-F238E27FC236}">
                <a16:creationId xmlns:a16="http://schemas.microsoft.com/office/drawing/2014/main" id="{F901B57B-74C5-47C2-9408-75BE03698741}"/>
              </a:ext>
            </a:extLst>
          </p:cNvPr>
          <p:cNvSpPr txBox="1">
            <a:spLocks/>
          </p:cNvSpPr>
          <p:nvPr/>
        </p:nvSpPr>
        <p:spPr>
          <a:xfrm>
            <a:off x="933816" y="1706912"/>
            <a:ext cx="9400630" cy="2401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05580"/>
                </a:solidFill>
                <a:latin typeface="Grandview" panose="020B0604020202020204" pitchFamily="34" charset="0"/>
              </a:rPr>
              <a:t>USES AND BENEFITS</a:t>
            </a:r>
          </a:p>
        </p:txBody>
      </p:sp>
    </p:spTree>
    <p:extLst>
      <p:ext uri="{BB962C8B-B14F-4D97-AF65-F5344CB8AC3E}">
        <p14:creationId xmlns:p14="http://schemas.microsoft.com/office/powerpoint/2010/main" val="283870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D392-919C-4A85-9EA2-021F743842E5}"/>
              </a:ext>
            </a:extLst>
          </p:cNvPr>
          <p:cNvSpPr>
            <a:spLocks noGrp="1"/>
          </p:cNvSpPr>
          <p:nvPr>
            <p:ph type="title"/>
          </p:nvPr>
        </p:nvSpPr>
        <p:spPr>
          <a:xfrm>
            <a:off x="838200" y="184150"/>
            <a:ext cx="10515600" cy="1325563"/>
          </a:xfrm>
        </p:spPr>
        <p:txBody>
          <a:bodyPr/>
          <a:lstStyle/>
          <a:p>
            <a:endParaRPr lang="en-US" dirty="0"/>
          </a:p>
        </p:txBody>
      </p:sp>
      <p:sp>
        <p:nvSpPr>
          <p:cNvPr id="6" name="Rectangle 5">
            <a:extLst>
              <a:ext uri="{FF2B5EF4-FFF2-40B4-BE49-F238E27FC236}">
                <a16:creationId xmlns:a16="http://schemas.microsoft.com/office/drawing/2014/main" id="{7460D11B-D584-4CA1-BF94-7D7AEBCE9C92}"/>
              </a:ext>
            </a:extLst>
          </p:cNvPr>
          <p:cNvSpPr/>
          <p:nvPr/>
        </p:nvSpPr>
        <p:spPr>
          <a:xfrm>
            <a:off x="0" y="1153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3DB0D531-FE36-48F3-A1AA-DEFD07A92568}"/>
              </a:ext>
            </a:extLst>
          </p:cNvPr>
          <p:cNvSpPr txBox="1">
            <a:spLocks/>
          </p:cNvSpPr>
          <p:nvPr/>
        </p:nvSpPr>
        <p:spPr>
          <a:xfrm>
            <a:off x="364473" y="326778"/>
            <a:ext cx="9704944" cy="1325563"/>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solidFill>
                  <a:schemeClr val="tx1"/>
                </a:solidFill>
                <a:latin typeface="Grandview" panose="020B0604020202020204" pitchFamily="34" charset="0"/>
              </a:rPr>
              <a:t>WHAT ARE SOME AVIATION ACTIVITIES THAT GENERATE ECONOMIC IMPACT?</a:t>
            </a:r>
          </a:p>
        </p:txBody>
      </p:sp>
      <p:pic>
        <p:nvPicPr>
          <p:cNvPr id="4" name="Picture 3" descr="A picture containing sky, outdoor, plane, aircraft&#10;&#10;Description automatically generated">
            <a:extLst>
              <a:ext uri="{FF2B5EF4-FFF2-40B4-BE49-F238E27FC236}">
                <a16:creationId xmlns:a16="http://schemas.microsoft.com/office/drawing/2014/main" id="{5DE55ED0-BEF2-4BC1-8CCE-94CF9D20E686}"/>
              </a:ext>
            </a:extLst>
          </p:cNvPr>
          <p:cNvPicPr>
            <a:picLocks noChangeAspect="1"/>
          </p:cNvPicPr>
          <p:nvPr/>
        </p:nvPicPr>
        <p:blipFill rotWithShape="1">
          <a:blip r:embed="rId3">
            <a:extLst>
              <a:ext uri="{28A0092B-C50C-407E-A947-70E740481C1C}">
                <a14:useLocalDpi xmlns:a14="http://schemas.microsoft.com/office/drawing/2010/main" val="0"/>
              </a:ext>
            </a:extLst>
          </a:blip>
          <a:srcRect l="22432" t="33022" r="37407" b="27322"/>
          <a:stretch/>
        </p:blipFill>
        <p:spPr>
          <a:xfrm flipH="1">
            <a:off x="429669" y="1559739"/>
            <a:ext cx="3385832" cy="2229035"/>
          </a:xfrm>
          <a:prstGeom prst="rect">
            <a:avLst/>
          </a:prstGeom>
        </p:spPr>
      </p:pic>
      <p:pic>
        <p:nvPicPr>
          <p:cNvPr id="5" name="Picture 4" descr="A blue and yellow airplane flying in the sky&#10;&#10;Description automatically generated with low confidence">
            <a:extLst>
              <a:ext uri="{FF2B5EF4-FFF2-40B4-BE49-F238E27FC236}">
                <a16:creationId xmlns:a16="http://schemas.microsoft.com/office/drawing/2014/main" id="{F5654E56-45CF-45A0-A129-D9409BCD67AE}"/>
              </a:ext>
            </a:extLst>
          </p:cNvPr>
          <p:cNvPicPr>
            <a:picLocks noChangeAspect="1"/>
          </p:cNvPicPr>
          <p:nvPr/>
        </p:nvPicPr>
        <p:blipFill rotWithShape="1">
          <a:blip r:embed="rId4">
            <a:extLst>
              <a:ext uri="{28A0092B-C50C-407E-A947-70E740481C1C}">
                <a14:useLocalDpi xmlns:a14="http://schemas.microsoft.com/office/drawing/2010/main" val="0"/>
              </a:ext>
            </a:extLst>
          </a:blip>
          <a:srcRect l="17786" t="7434" r="7843" b="2905"/>
          <a:stretch/>
        </p:blipFill>
        <p:spPr>
          <a:xfrm>
            <a:off x="8376500" y="1559740"/>
            <a:ext cx="3385833" cy="2229034"/>
          </a:xfrm>
          <a:prstGeom prst="rect">
            <a:avLst/>
          </a:prstGeom>
        </p:spPr>
      </p:pic>
      <p:pic>
        <p:nvPicPr>
          <p:cNvPr id="23" name="Picture 22" descr="A yellow plane in the sky&#10;&#10;Description automatically generated with medium confidence">
            <a:extLst>
              <a:ext uri="{FF2B5EF4-FFF2-40B4-BE49-F238E27FC236}">
                <a16:creationId xmlns:a16="http://schemas.microsoft.com/office/drawing/2014/main" id="{61B7FC63-7C48-4F3E-B438-4CCEC5ED3233}"/>
              </a:ext>
            </a:extLst>
          </p:cNvPr>
          <p:cNvPicPr>
            <a:picLocks noChangeAspect="1"/>
          </p:cNvPicPr>
          <p:nvPr/>
        </p:nvPicPr>
        <p:blipFill rotWithShape="1">
          <a:blip r:embed="rId5">
            <a:extLst>
              <a:ext uri="{28A0092B-C50C-407E-A947-70E740481C1C}">
                <a14:useLocalDpi xmlns:a14="http://schemas.microsoft.com/office/drawing/2010/main" val="0"/>
              </a:ext>
            </a:extLst>
          </a:blip>
          <a:srcRect l="18771" t="31687" r="25715" b="22260"/>
          <a:stretch/>
        </p:blipFill>
        <p:spPr>
          <a:xfrm>
            <a:off x="4403084" y="4207970"/>
            <a:ext cx="3385832" cy="2229035"/>
          </a:xfrm>
          <a:prstGeom prst="rect">
            <a:avLst/>
          </a:prstGeom>
        </p:spPr>
      </p:pic>
      <p:pic>
        <p:nvPicPr>
          <p:cNvPr id="29" name="Picture 28" descr="A group of people posing in front of a red plane&#10;&#10;Description automatically generated with medium confidence">
            <a:extLst>
              <a:ext uri="{FF2B5EF4-FFF2-40B4-BE49-F238E27FC236}">
                <a16:creationId xmlns:a16="http://schemas.microsoft.com/office/drawing/2014/main" id="{D27476A8-3B90-4A29-8EB6-A7EB7C06EFF0}"/>
              </a:ext>
            </a:extLst>
          </p:cNvPr>
          <p:cNvPicPr>
            <a:picLocks/>
          </p:cNvPicPr>
          <p:nvPr/>
        </p:nvPicPr>
        <p:blipFill rotWithShape="1">
          <a:blip r:embed="rId6">
            <a:extLst>
              <a:ext uri="{28A0092B-C50C-407E-A947-70E740481C1C}">
                <a14:useLocalDpi xmlns:a14="http://schemas.microsoft.com/office/drawing/2010/main" val="0"/>
              </a:ext>
            </a:extLst>
          </a:blip>
          <a:srcRect l="4702" t="2706" r="18979" b="33935"/>
          <a:stretch/>
        </p:blipFill>
        <p:spPr>
          <a:xfrm>
            <a:off x="4403084" y="1559738"/>
            <a:ext cx="3385832" cy="2229035"/>
          </a:xfrm>
          <a:prstGeom prst="rect">
            <a:avLst/>
          </a:prstGeom>
        </p:spPr>
      </p:pic>
      <p:pic>
        <p:nvPicPr>
          <p:cNvPr id="19" name="Picture 18" descr="A picture containing plane, sky, outdoor, ground&#10;&#10;Description automatically generated">
            <a:extLst>
              <a:ext uri="{FF2B5EF4-FFF2-40B4-BE49-F238E27FC236}">
                <a16:creationId xmlns:a16="http://schemas.microsoft.com/office/drawing/2014/main" id="{BDA8301E-6862-46F8-8896-92D7B415B949}"/>
              </a:ext>
            </a:extLst>
          </p:cNvPr>
          <p:cNvPicPr>
            <a:picLocks noChangeAspect="1"/>
          </p:cNvPicPr>
          <p:nvPr/>
        </p:nvPicPr>
        <p:blipFill rotWithShape="1">
          <a:blip r:embed="rId7">
            <a:extLst>
              <a:ext uri="{28A0092B-C50C-407E-A947-70E740481C1C}">
                <a14:useLocalDpi xmlns:a14="http://schemas.microsoft.com/office/drawing/2010/main" val="0"/>
              </a:ext>
            </a:extLst>
          </a:blip>
          <a:srcRect l="42036" t="24221" r="2583" b="21167"/>
          <a:stretch/>
        </p:blipFill>
        <p:spPr>
          <a:xfrm>
            <a:off x="429668" y="4207969"/>
            <a:ext cx="3385832" cy="2229035"/>
          </a:xfrm>
          <a:prstGeom prst="rect">
            <a:avLst/>
          </a:prstGeom>
        </p:spPr>
      </p:pic>
      <p:pic>
        <p:nvPicPr>
          <p:cNvPr id="20" name="Picture 19" descr="A fighter jet taking off&#10;&#10;Description automatically generated with medium confidence">
            <a:extLst>
              <a:ext uri="{FF2B5EF4-FFF2-40B4-BE49-F238E27FC236}">
                <a16:creationId xmlns:a16="http://schemas.microsoft.com/office/drawing/2014/main" id="{2245F93A-0482-4FAA-AAB6-EBAB335EA2D0}"/>
              </a:ext>
            </a:extLst>
          </p:cNvPr>
          <p:cNvPicPr>
            <a:picLocks noChangeAspect="1"/>
          </p:cNvPicPr>
          <p:nvPr/>
        </p:nvPicPr>
        <p:blipFill rotWithShape="1">
          <a:blip r:embed="rId8">
            <a:extLst>
              <a:ext uri="{28A0092B-C50C-407E-A947-70E740481C1C}">
                <a14:useLocalDpi xmlns:a14="http://schemas.microsoft.com/office/drawing/2010/main" val="0"/>
              </a:ext>
            </a:extLst>
          </a:blip>
          <a:srcRect l="12745" t="10986" r="31805" b="30650"/>
          <a:stretch/>
        </p:blipFill>
        <p:spPr>
          <a:xfrm>
            <a:off x="8376500" y="4207969"/>
            <a:ext cx="3385832" cy="2229035"/>
          </a:xfrm>
          <a:prstGeom prst="rect">
            <a:avLst/>
          </a:prstGeom>
        </p:spPr>
      </p:pic>
    </p:spTree>
    <p:extLst>
      <p:ext uri="{BB962C8B-B14F-4D97-AF65-F5344CB8AC3E}">
        <p14:creationId xmlns:p14="http://schemas.microsoft.com/office/powerpoint/2010/main" val="3838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AIRLINE SERVICE</a:t>
            </a:r>
          </a:p>
        </p:txBody>
      </p:sp>
      <p:grpSp>
        <p:nvGrpSpPr>
          <p:cNvPr id="16" name="Group 15">
            <a:extLst>
              <a:ext uri="{FF2B5EF4-FFF2-40B4-BE49-F238E27FC236}">
                <a16:creationId xmlns:a16="http://schemas.microsoft.com/office/drawing/2014/main" id="{0BE0F064-4EB0-4B5E-9FEA-C04E3348FA78}"/>
              </a:ext>
            </a:extLst>
          </p:cNvPr>
          <p:cNvGrpSpPr/>
          <p:nvPr/>
        </p:nvGrpSpPr>
        <p:grpSpPr>
          <a:xfrm>
            <a:off x="7412640" y="3614668"/>
            <a:ext cx="3845195" cy="1887959"/>
            <a:chOff x="30752" y="3877032"/>
            <a:chExt cx="3845195" cy="1887959"/>
          </a:xfrm>
        </p:grpSpPr>
        <p:sp>
          <p:nvSpPr>
            <p:cNvPr id="17" name="Content Placeholder 5">
              <a:extLst>
                <a:ext uri="{FF2B5EF4-FFF2-40B4-BE49-F238E27FC236}">
                  <a16:creationId xmlns:a16="http://schemas.microsoft.com/office/drawing/2014/main" id="{D6B72783-27CD-4DCE-9713-7688ECEE1FBE}"/>
                </a:ext>
              </a:extLst>
            </p:cNvPr>
            <p:cNvSpPr txBox="1">
              <a:spLocks/>
            </p:cNvSpPr>
            <p:nvPr/>
          </p:nvSpPr>
          <p:spPr>
            <a:xfrm>
              <a:off x="1132747" y="387703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8</a:t>
              </a:r>
            </a:p>
          </p:txBody>
        </p:sp>
        <p:sp>
          <p:nvSpPr>
            <p:cNvPr id="18" name="Content Placeholder 5">
              <a:extLst>
                <a:ext uri="{FF2B5EF4-FFF2-40B4-BE49-F238E27FC236}">
                  <a16:creationId xmlns:a16="http://schemas.microsoft.com/office/drawing/2014/main" id="{06934711-744D-4EF9-90DC-E153D23EA683}"/>
                </a:ext>
              </a:extLst>
            </p:cNvPr>
            <p:cNvSpPr txBox="1">
              <a:spLocks/>
            </p:cNvSpPr>
            <p:nvPr/>
          </p:nvSpPr>
          <p:spPr>
            <a:xfrm>
              <a:off x="1120345" y="480005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rgbClr val="55575A"/>
                  </a:solidFill>
                </a:rPr>
                <a:t>COMMERCIAL</a:t>
              </a:r>
              <a:r>
                <a:rPr lang="en-US" sz="2400" cap="all" dirty="0">
                  <a:solidFill>
                    <a:schemeClr val="bg2"/>
                  </a:solidFill>
                </a:rPr>
                <a:t> AIRPORTS</a:t>
              </a:r>
              <a:endParaRPr lang="en-US" sz="2400" dirty="0">
                <a:solidFill>
                  <a:schemeClr val="bg2"/>
                </a:solidFill>
              </a:endParaRPr>
            </a:p>
          </p:txBody>
        </p:sp>
        <p:pic>
          <p:nvPicPr>
            <p:cNvPr id="22" name="Graphic 21" descr="Chevron arrows with solid fill">
              <a:extLst>
                <a:ext uri="{FF2B5EF4-FFF2-40B4-BE49-F238E27FC236}">
                  <a16:creationId xmlns:a16="http://schemas.microsoft.com/office/drawing/2014/main" id="{5D8F6DEF-FEDF-4665-B0D1-77454537C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52" y="4012478"/>
              <a:ext cx="1545032" cy="1216547"/>
            </a:xfrm>
            <a:prstGeom prst="rect">
              <a:avLst/>
            </a:prstGeom>
          </p:spPr>
        </p:pic>
      </p:grpSp>
      <p:pic>
        <p:nvPicPr>
          <p:cNvPr id="6" name="Picture 5" descr="A picture containing sky, outdoor, ground, shore&#10;&#10;Description automatically generated">
            <a:extLst>
              <a:ext uri="{FF2B5EF4-FFF2-40B4-BE49-F238E27FC236}">
                <a16:creationId xmlns:a16="http://schemas.microsoft.com/office/drawing/2014/main" id="{446BA652-340D-460B-87E3-1E78EBA30D2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9126" t="23427" r="20778" b="9907"/>
          <a:stretch/>
        </p:blipFill>
        <p:spPr>
          <a:xfrm>
            <a:off x="7100028" y="-19573"/>
            <a:ext cx="5094898" cy="3634241"/>
          </a:xfrm>
          <a:prstGeom prst="parallelogram">
            <a:avLst/>
          </a:prstGeom>
        </p:spPr>
      </p:pic>
      <p:pic>
        <p:nvPicPr>
          <p:cNvPr id="14" name="Picture 13" descr="A picture containing diagram&#10;&#10;Description automatically generated">
            <a:extLst>
              <a:ext uri="{FF2B5EF4-FFF2-40B4-BE49-F238E27FC236}">
                <a16:creationId xmlns:a16="http://schemas.microsoft.com/office/drawing/2014/main" id="{6408AEB5-49A4-47FD-8402-FBFEDE655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522" y="1969201"/>
            <a:ext cx="5422542" cy="3586062"/>
          </a:xfrm>
          <a:prstGeom prst="rect">
            <a:avLst/>
          </a:prstGeom>
        </p:spPr>
      </p:pic>
      <p:sp>
        <p:nvSpPr>
          <p:cNvPr id="12" name="Content Placeholder 2">
            <a:extLst>
              <a:ext uri="{FF2B5EF4-FFF2-40B4-BE49-F238E27FC236}">
                <a16:creationId xmlns:a16="http://schemas.microsoft.com/office/drawing/2014/main" id="{BBDA9A04-E0A1-4248-8310-0FD115749E96}"/>
              </a:ext>
            </a:extLst>
          </p:cNvPr>
          <p:cNvSpPr txBox="1">
            <a:spLocks/>
          </p:cNvSpPr>
          <p:nvPr/>
        </p:nvSpPr>
        <p:spPr>
          <a:xfrm>
            <a:off x="2384010" y="995423"/>
            <a:ext cx="5028630"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Serving over 4 million passengers with service to 25+ nonstop markets</a:t>
            </a:r>
          </a:p>
        </p:txBody>
      </p:sp>
      <p:pic>
        <p:nvPicPr>
          <p:cNvPr id="4" name="Picture 3" descr="Icon&#10;&#10;Description automatically generated">
            <a:extLst>
              <a:ext uri="{FF2B5EF4-FFF2-40B4-BE49-F238E27FC236}">
                <a16:creationId xmlns:a16="http://schemas.microsoft.com/office/drawing/2014/main" id="{A84B16F2-0332-4901-BB41-4EAE500E5F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325" y="79504"/>
            <a:ext cx="1837944" cy="1831838"/>
          </a:xfrm>
          <a:prstGeom prst="rect">
            <a:avLst/>
          </a:prstGeom>
        </p:spPr>
      </p:pic>
    </p:spTree>
    <p:extLst>
      <p:ext uri="{BB962C8B-B14F-4D97-AF65-F5344CB8AC3E}">
        <p14:creationId xmlns:p14="http://schemas.microsoft.com/office/powerpoint/2010/main" val="377700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AIR</a:t>
            </a:r>
            <a:r>
              <a:rPr lang="en-US" cap="all" dirty="0"/>
              <a:t> </a:t>
            </a:r>
            <a:r>
              <a:rPr lang="en-US" cap="all" dirty="0">
                <a:latin typeface="Grandview" panose="020B0502040204020203" pitchFamily="34" charset="0"/>
              </a:rPr>
              <a:t>CARGO</a:t>
            </a:r>
          </a:p>
        </p:txBody>
      </p:sp>
      <p:grpSp>
        <p:nvGrpSpPr>
          <p:cNvPr id="16" name="Group 15">
            <a:extLst>
              <a:ext uri="{FF2B5EF4-FFF2-40B4-BE49-F238E27FC236}">
                <a16:creationId xmlns:a16="http://schemas.microsoft.com/office/drawing/2014/main" id="{0BE0F064-4EB0-4B5E-9FEA-C04E3348FA78}"/>
              </a:ext>
            </a:extLst>
          </p:cNvPr>
          <p:cNvGrpSpPr/>
          <p:nvPr/>
        </p:nvGrpSpPr>
        <p:grpSpPr>
          <a:xfrm>
            <a:off x="7845422" y="3631657"/>
            <a:ext cx="3845195" cy="1887959"/>
            <a:chOff x="30752" y="3877032"/>
            <a:chExt cx="3845195" cy="1887959"/>
          </a:xfrm>
        </p:grpSpPr>
        <p:sp>
          <p:nvSpPr>
            <p:cNvPr id="17" name="Content Placeholder 5">
              <a:extLst>
                <a:ext uri="{FF2B5EF4-FFF2-40B4-BE49-F238E27FC236}">
                  <a16:creationId xmlns:a16="http://schemas.microsoft.com/office/drawing/2014/main" id="{D6B72783-27CD-4DCE-9713-7688ECEE1FBE}"/>
                </a:ext>
              </a:extLst>
            </p:cNvPr>
            <p:cNvSpPr txBox="1">
              <a:spLocks/>
            </p:cNvSpPr>
            <p:nvPr/>
          </p:nvSpPr>
          <p:spPr>
            <a:xfrm>
              <a:off x="1132747" y="387703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90K+</a:t>
              </a:r>
            </a:p>
          </p:txBody>
        </p:sp>
        <p:sp>
          <p:nvSpPr>
            <p:cNvPr id="18" name="Content Placeholder 5">
              <a:extLst>
                <a:ext uri="{FF2B5EF4-FFF2-40B4-BE49-F238E27FC236}">
                  <a16:creationId xmlns:a16="http://schemas.microsoft.com/office/drawing/2014/main" id="{06934711-744D-4EF9-90DC-E153D23EA683}"/>
                </a:ext>
              </a:extLst>
            </p:cNvPr>
            <p:cNvSpPr txBox="1">
              <a:spLocks/>
            </p:cNvSpPr>
            <p:nvPr/>
          </p:nvSpPr>
          <p:spPr>
            <a:xfrm>
              <a:off x="1120345" y="480005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TONS of Cargo moved by air</a:t>
              </a:r>
              <a:endParaRPr lang="en-US" sz="2400">
                <a:solidFill>
                  <a:schemeClr val="bg2"/>
                </a:solidFill>
              </a:endParaRPr>
            </a:p>
          </p:txBody>
        </p:sp>
        <p:pic>
          <p:nvPicPr>
            <p:cNvPr id="22" name="Graphic 21" descr="Chevron arrows with solid fill">
              <a:extLst>
                <a:ext uri="{FF2B5EF4-FFF2-40B4-BE49-F238E27FC236}">
                  <a16:creationId xmlns:a16="http://schemas.microsoft.com/office/drawing/2014/main" id="{5D8F6DEF-FEDF-4665-B0D1-77454537C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52" y="4012478"/>
              <a:ext cx="1545032" cy="1216547"/>
            </a:xfrm>
            <a:prstGeom prst="rect">
              <a:avLst/>
            </a:prstGeom>
          </p:spPr>
        </p:pic>
      </p:grpSp>
      <p:graphicFrame>
        <p:nvGraphicFramePr>
          <p:cNvPr id="12" name="Chart 11">
            <a:extLst>
              <a:ext uri="{FF2B5EF4-FFF2-40B4-BE49-F238E27FC236}">
                <a16:creationId xmlns:a16="http://schemas.microsoft.com/office/drawing/2014/main" id="{1656A487-5238-4D46-ACAB-37731A8769EA}"/>
              </a:ext>
            </a:extLst>
          </p:cNvPr>
          <p:cNvGraphicFramePr/>
          <p:nvPr>
            <p:extLst>
              <p:ext uri="{D42A27DB-BD31-4B8C-83A1-F6EECF244321}">
                <p14:modId xmlns:p14="http://schemas.microsoft.com/office/powerpoint/2010/main" val="2888586600"/>
              </p:ext>
            </p:extLst>
          </p:nvPr>
        </p:nvGraphicFramePr>
        <p:xfrm>
          <a:off x="86264" y="2803820"/>
          <a:ext cx="6756987" cy="294209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ground, outdoor, grass, aircraft&#10;&#10;Description automatically generated">
            <a:extLst>
              <a:ext uri="{FF2B5EF4-FFF2-40B4-BE49-F238E27FC236}">
                <a16:creationId xmlns:a16="http://schemas.microsoft.com/office/drawing/2014/main" id="{8C1489D8-276B-4AE7-8FB9-E27A7F1BA89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7036931" y="0"/>
            <a:ext cx="5155069" cy="3435879"/>
          </a:xfrm>
          <a:prstGeom prst="parallelogram">
            <a:avLst/>
          </a:prstGeom>
        </p:spPr>
      </p:pic>
      <p:sp>
        <p:nvSpPr>
          <p:cNvPr id="13" name="Content Placeholder 2">
            <a:extLst>
              <a:ext uri="{FF2B5EF4-FFF2-40B4-BE49-F238E27FC236}">
                <a16:creationId xmlns:a16="http://schemas.microsoft.com/office/drawing/2014/main" id="{849A10BE-8CEB-4B1D-B949-9F3EC35B35CE}"/>
              </a:ext>
            </a:extLst>
          </p:cNvPr>
          <p:cNvSpPr txBox="1">
            <a:spLocks/>
          </p:cNvSpPr>
          <p:nvPr/>
        </p:nvSpPr>
        <p:spPr>
          <a:xfrm>
            <a:off x="2384010" y="995423"/>
            <a:ext cx="3930526" cy="11698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Scheduled service provided by large integrators and 20+ on-demand carriers</a:t>
            </a:r>
          </a:p>
        </p:txBody>
      </p:sp>
      <p:pic>
        <p:nvPicPr>
          <p:cNvPr id="4" name="Picture 3" descr="Icon&#10;&#10;Description automatically generated">
            <a:extLst>
              <a:ext uri="{FF2B5EF4-FFF2-40B4-BE49-F238E27FC236}">
                <a16:creationId xmlns:a16="http://schemas.microsoft.com/office/drawing/2014/main" id="{4FE75FE4-3BCB-4B82-BB6E-87E795D97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14" y="81023"/>
            <a:ext cx="1834896" cy="1828800"/>
          </a:xfrm>
          <a:prstGeom prst="rect">
            <a:avLst/>
          </a:prstGeom>
        </p:spPr>
      </p:pic>
      <p:sp>
        <p:nvSpPr>
          <p:cNvPr id="11" name="Content Placeholder 5">
            <a:extLst>
              <a:ext uri="{FF2B5EF4-FFF2-40B4-BE49-F238E27FC236}">
                <a16:creationId xmlns:a16="http://schemas.microsoft.com/office/drawing/2014/main" id="{AE714D73-763E-441A-9F69-3A42023EAC88}"/>
              </a:ext>
            </a:extLst>
          </p:cNvPr>
          <p:cNvSpPr txBox="1">
            <a:spLocks/>
          </p:cNvSpPr>
          <p:nvPr/>
        </p:nvSpPr>
        <p:spPr>
          <a:xfrm>
            <a:off x="5930064" y="3169968"/>
            <a:ext cx="913187" cy="3445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DSM</a:t>
            </a:r>
            <a:endParaRPr lang="en-US" sz="2400" dirty="0">
              <a:solidFill>
                <a:schemeClr val="bg2"/>
              </a:solidFill>
            </a:endParaRPr>
          </a:p>
        </p:txBody>
      </p:sp>
      <p:sp>
        <p:nvSpPr>
          <p:cNvPr id="14" name="Content Placeholder 5">
            <a:extLst>
              <a:ext uri="{FF2B5EF4-FFF2-40B4-BE49-F238E27FC236}">
                <a16:creationId xmlns:a16="http://schemas.microsoft.com/office/drawing/2014/main" id="{7B560CC7-26E3-44FD-B715-E7476239FBD6}"/>
              </a:ext>
            </a:extLst>
          </p:cNvPr>
          <p:cNvSpPr txBox="1">
            <a:spLocks/>
          </p:cNvSpPr>
          <p:nvPr/>
        </p:nvSpPr>
        <p:spPr>
          <a:xfrm>
            <a:off x="5921437" y="3824578"/>
            <a:ext cx="913187" cy="3445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dirty="0">
                <a:solidFill>
                  <a:schemeClr val="bg2"/>
                </a:solidFill>
              </a:rPr>
              <a:t>CID</a:t>
            </a:r>
            <a:endParaRPr lang="en-US" sz="2400" dirty="0">
              <a:solidFill>
                <a:schemeClr val="bg2"/>
              </a:solidFill>
            </a:endParaRPr>
          </a:p>
        </p:txBody>
      </p:sp>
      <p:sp>
        <p:nvSpPr>
          <p:cNvPr id="15" name="Content Placeholder 5">
            <a:extLst>
              <a:ext uri="{FF2B5EF4-FFF2-40B4-BE49-F238E27FC236}">
                <a16:creationId xmlns:a16="http://schemas.microsoft.com/office/drawing/2014/main" id="{6D0FCD4C-F82D-466E-B7EA-788B1007F2DB}"/>
              </a:ext>
            </a:extLst>
          </p:cNvPr>
          <p:cNvSpPr txBox="1">
            <a:spLocks/>
          </p:cNvSpPr>
          <p:nvPr/>
        </p:nvSpPr>
        <p:spPr>
          <a:xfrm>
            <a:off x="358219" y="2470078"/>
            <a:ext cx="7198176" cy="3445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cap="all" dirty="0">
                <a:solidFill>
                  <a:schemeClr val="bg2"/>
                </a:solidFill>
              </a:rPr>
              <a:t>TOTAL ANNUAL TONS – </a:t>
            </a:r>
            <a:r>
              <a:rPr lang="en-US" sz="1800" cap="all" dirty="0" err="1">
                <a:solidFill>
                  <a:schemeClr val="bg2"/>
                </a:solidFill>
              </a:rPr>
              <a:t>EnPLANED</a:t>
            </a:r>
            <a:r>
              <a:rPr lang="en-US" sz="1800" cap="all" dirty="0">
                <a:solidFill>
                  <a:schemeClr val="bg2"/>
                </a:solidFill>
              </a:rPr>
              <a:t> and DEPLANED</a:t>
            </a:r>
            <a:endParaRPr lang="en-US" sz="1800" dirty="0">
              <a:solidFill>
                <a:schemeClr val="bg2"/>
              </a:solidFill>
            </a:endParaRPr>
          </a:p>
        </p:txBody>
      </p:sp>
    </p:spTree>
    <p:extLst>
      <p:ext uri="{BB962C8B-B14F-4D97-AF65-F5344CB8AC3E}">
        <p14:creationId xmlns:p14="http://schemas.microsoft.com/office/powerpoint/2010/main" val="36419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290269" y="-13046"/>
            <a:ext cx="5481989" cy="1325563"/>
          </a:xfrm>
        </p:spPr>
        <p:txBody>
          <a:bodyPr/>
          <a:lstStyle/>
          <a:p>
            <a:r>
              <a:rPr lang="en-US" cap="all" dirty="0">
                <a:latin typeface="Grandview" panose="020B0502040204020203" pitchFamily="34" charset="0"/>
              </a:rPr>
              <a:t>MILITARY</a:t>
            </a:r>
          </a:p>
        </p:txBody>
      </p:sp>
      <p:grpSp>
        <p:nvGrpSpPr>
          <p:cNvPr id="16" name="Group 15">
            <a:extLst>
              <a:ext uri="{FF2B5EF4-FFF2-40B4-BE49-F238E27FC236}">
                <a16:creationId xmlns:a16="http://schemas.microsoft.com/office/drawing/2014/main" id="{0BE0F064-4EB0-4B5E-9FEA-C04E3348FA78}"/>
              </a:ext>
            </a:extLst>
          </p:cNvPr>
          <p:cNvGrpSpPr/>
          <p:nvPr/>
        </p:nvGrpSpPr>
        <p:grpSpPr>
          <a:xfrm>
            <a:off x="7845422" y="3631657"/>
            <a:ext cx="3845195" cy="1887959"/>
            <a:chOff x="30752" y="3877032"/>
            <a:chExt cx="3845195" cy="1887959"/>
          </a:xfrm>
        </p:grpSpPr>
        <p:sp>
          <p:nvSpPr>
            <p:cNvPr id="17" name="Content Placeholder 5">
              <a:extLst>
                <a:ext uri="{FF2B5EF4-FFF2-40B4-BE49-F238E27FC236}">
                  <a16:creationId xmlns:a16="http://schemas.microsoft.com/office/drawing/2014/main" id="{D6B72783-27CD-4DCE-9713-7688ECEE1FBE}"/>
                </a:ext>
              </a:extLst>
            </p:cNvPr>
            <p:cNvSpPr txBox="1">
              <a:spLocks/>
            </p:cNvSpPr>
            <p:nvPr/>
          </p:nvSpPr>
          <p:spPr>
            <a:xfrm>
              <a:off x="1132747" y="3877032"/>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6</a:t>
              </a:r>
            </a:p>
          </p:txBody>
        </p:sp>
        <p:sp>
          <p:nvSpPr>
            <p:cNvPr id="18" name="Content Placeholder 5">
              <a:extLst>
                <a:ext uri="{FF2B5EF4-FFF2-40B4-BE49-F238E27FC236}">
                  <a16:creationId xmlns:a16="http://schemas.microsoft.com/office/drawing/2014/main" id="{06934711-744D-4EF9-90DC-E153D23EA683}"/>
                </a:ext>
              </a:extLst>
            </p:cNvPr>
            <p:cNvSpPr txBox="1">
              <a:spLocks/>
            </p:cNvSpPr>
            <p:nvPr/>
          </p:nvSpPr>
          <p:spPr>
            <a:xfrm>
              <a:off x="1120345" y="4800058"/>
              <a:ext cx="274320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cap="all">
                  <a:solidFill>
                    <a:schemeClr val="bg2"/>
                  </a:solidFill>
                </a:rPr>
                <a:t>Airports with military Units</a:t>
              </a:r>
              <a:endParaRPr lang="en-US" sz="2400">
                <a:solidFill>
                  <a:schemeClr val="bg2"/>
                </a:solidFill>
              </a:endParaRPr>
            </a:p>
          </p:txBody>
        </p:sp>
        <p:pic>
          <p:nvPicPr>
            <p:cNvPr id="22" name="Graphic 21" descr="Chevron arrows with solid fill">
              <a:extLst>
                <a:ext uri="{FF2B5EF4-FFF2-40B4-BE49-F238E27FC236}">
                  <a16:creationId xmlns:a16="http://schemas.microsoft.com/office/drawing/2014/main" id="{5D8F6DEF-FEDF-4665-B0D1-77454537C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52" y="4012478"/>
              <a:ext cx="1545032" cy="1216547"/>
            </a:xfrm>
            <a:prstGeom prst="rect">
              <a:avLst/>
            </a:prstGeom>
          </p:spPr>
        </p:pic>
      </p:grpSp>
      <p:pic>
        <p:nvPicPr>
          <p:cNvPr id="6" name="Picture 5" descr="A person standing next to a helicopter&#10;&#10;Description automatically generated with medium confidence">
            <a:extLst>
              <a:ext uri="{FF2B5EF4-FFF2-40B4-BE49-F238E27FC236}">
                <a16:creationId xmlns:a16="http://schemas.microsoft.com/office/drawing/2014/main" id="{B9A7729A-42D7-41A6-85CE-67D401529503}"/>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960943" y="0"/>
            <a:ext cx="5231057" cy="3480816"/>
          </a:xfrm>
          <a:prstGeom prst="parallelogram">
            <a:avLst/>
          </a:prstGeom>
        </p:spPr>
      </p:pic>
      <p:pic>
        <p:nvPicPr>
          <p:cNvPr id="12" name="Picture 11" descr="Diagram&#10;&#10;Description automatically generated with medium confidence">
            <a:extLst>
              <a:ext uri="{FF2B5EF4-FFF2-40B4-BE49-F238E27FC236}">
                <a16:creationId xmlns:a16="http://schemas.microsoft.com/office/drawing/2014/main" id="{9F47FB29-59A8-4C8C-8E82-1D7149C4E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30" y="1815972"/>
            <a:ext cx="5701840" cy="3766504"/>
          </a:xfrm>
          <a:prstGeom prst="rect">
            <a:avLst/>
          </a:prstGeom>
        </p:spPr>
      </p:pic>
      <p:sp>
        <p:nvSpPr>
          <p:cNvPr id="11" name="Content Placeholder 2">
            <a:extLst>
              <a:ext uri="{FF2B5EF4-FFF2-40B4-BE49-F238E27FC236}">
                <a16:creationId xmlns:a16="http://schemas.microsoft.com/office/drawing/2014/main" id="{4CD1BA31-F4EE-47EA-9A23-BFB7E40B31A3}"/>
              </a:ext>
            </a:extLst>
          </p:cNvPr>
          <p:cNvSpPr txBox="1">
            <a:spLocks/>
          </p:cNvSpPr>
          <p:nvPr/>
        </p:nvSpPr>
        <p:spPr>
          <a:xfrm>
            <a:off x="2290269" y="973168"/>
            <a:ext cx="5028630" cy="8339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Air National Guard Units and Army Aviation Support Facilities</a:t>
            </a:r>
          </a:p>
        </p:txBody>
      </p:sp>
      <p:pic>
        <p:nvPicPr>
          <p:cNvPr id="4" name="Picture 3" descr="Icon&#10;&#10;Description automatically generated">
            <a:extLst>
              <a:ext uri="{FF2B5EF4-FFF2-40B4-BE49-F238E27FC236}">
                <a16:creationId xmlns:a16="http://schemas.microsoft.com/office/drawing/2014/main" id="{0D86E579-8C91-4658-B56F-AA6433624A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69" y="81023"/>
            <a:ext cx="1828800" cy="1828800"/>
          </a:xfrm>
          <a:prstGeom prst="rect">
            <a:avLst/>
          </a:prstGeom>
        </p:spPr>
      </p:pic>
    </p:spTree>
    <p:extLst>
      <p:ext uri="{BB962C8B-B14F-4D97-AF65-F5344CB8AC3E}">
        <p14:creationId xmlns:p14="http://schemas.microsoft.com/office/powerpoint/2010/main" val="4294059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164A-6114-43B5-B2FF-906B4CCEB02F}"/>
              </a:ext>
            </a:extLst>
          </p:cNvPr>
          <p:cNvSpPr>
            <a:spLocks noGrp="1"/>
          </p:cNvSpPr>
          <p:nvPr>
            <p:ph type="title"/>
          </p:nvPr>
        </p:nvSpPr>
        <p:spPr>
          <a:xfrm>
            <a:off x="2324099" y="-5030"/>
            <a:ext cx="3639821" cy="1325563"/>
          </a:xfrm>
        </p:spPr>
        <p:txBody>
          <a:bodyPr/>
          <a:lstStyle/>
          <a:p>
            <a:r>
              <a:rPr lang="en-US" cap="all" dirty="0">
                <a:latin typeface="Grandview" panose="020B0502040204020203" pitchFamily="34" charset="0"/>
              </a:rPr>
              <a:t>Business</a:t>
            </a:r>
            <a:r>
              <a:rPr lang="en-US" cap="all" dirty="0"/>
              <a:t> </a:t>
            </a:r>
            <a:r>
              <a:rPr lang="en-US" cap="all" dirty="0">
                <a:latin typeface="Grandview" panose="020B0502040204020203" pitchFamily="34" charset="0"/>
              </a:rPr>
              <a:t>Use</a:t>
            </a:r>
          </a:p>
        </p:txBody>
      </p:sp>
      <p:pic>
        <p:nvPicPr>
          <p:cNvPr id="6" name="Content Placeholder 5" descr="A couple of airplanes on a runway&#10;&#10;Description automatically generated with low confidence">
            <a:extLst>
              <a:ext uri="{FF2B5EF4-FFF2-40B4-BE49-F238E27FC236}">
                <a16:creationId xmlns:a16="http://schemas.microsoft.com/office/drawing/2014/main" id="{0FC59B8A-D38A-4552-937F-C1D9A32086DE}"/>
              </a:ext>
            </a:extLst>
          </p:cNvPr>
          <p:cNvPicPr>
            <a:picLocks noGrp="1" noChangeAspect="1"/>
          </p:cNvPicPr>
          <p:nvPr>
            <p:ph idx="1"/>
          </p:nvPr>
        </p:nvPicPr>
        <p:blipFill>
          <a:blip r:embed="rId3">
            <a:alphaModFix amt="85000"/>
            <a:extLst>
              <a:ext uri="{28A0092B-C50C-407E-A947-70E740481C1C}">
                <a14:useLocalDpi xmlns:a14="http://schemas.microsoft.com/office/drawing/2010/main" val="0"/>
              </a:ext>
            </a:extLst>
          </a:blip>
          <a:stretch>
            <a:fillRect/>
          </a:stretch>
        </p:blipFill>
        <p:spPr>
          <a:xfrm>
            <a:off x="7122161" y="0"/>
            <a:ext cx="5069838" cy="3804474"/>
          </a:xfrm>
          <a:prstGeom prst="flowChartInputOutput">
            <a:avLst/>
          </a:prstGeom>
        </p:spPr>
      </p:pic>
      <p:sp>
        <p:nvSpPr>
          <p:cNvPr id="3" name="Rectangle 2">
            <a:extLst>
              <a:ext uri="{FF2B5EF4-FFF2-40B4-BE49-F238E27FC236}">
                <a16:creationId xmlns:a16="http://schemas.microsoft.com/office/drawing/2014/main" id="{4F437431-86F0-43AB-B049-3C660EAF903F}"/>
              </a:ext>
            </a:extLst>
          </p:cNvPr>
          <p:cNvSpPr/>
          <p:nvPr/>
        </p:nvSpPr>
        <p:spPr>
          <a:xfrm>
            <a:off x="93518" y="4249881"/>
            <a:ext cx="1527048" cy="1028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B6C38F46-79A8-499E-BAA0-EE0443FD1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1733715"/>
            <a:ext cx="7223760" cy="4596939"/>
          </a:xfrm>
          <a:prstGeom prst="rect">
            <a:avLst/>
          </a:prstGeom>
        </p:spPr>
      </p:pic>
      <p:pic>
        <p:nvPicPr>
          <p:cNvPr id="8" name="Picture 7" descr="Icon&#10;&#10;Description automatically generated">
            <a:extLst>
              <a:ext uri="{FF2B5EF4-FFF2-40B4-BE49-F238E27FC236}">
                <a16:creationId xmlns:a16="http://schemas.microsoft.com/office/drawing/2014/main" id="{5FF8482A-3940-49FD-8B40-D6EDEC132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74" y="204555"/>
            <a:ext cx="1828800" cy="1828800"/>
          </a:xfrm>
          <a:prstGeom prst="rect">
            <a:avLst/>
          </a:prstGeom>
        </p:spPr>
      </p:pic>
      <p:sp>
        <p:nvSpPr>
          <p:cNvPr id="10" name="Content Placeholder 2">
            <a:extLst>
              <a:ext uri="{FF2B5EF4-FFF2-40B4-BE49-F238E27FC236}">
                <a16:creationId xmlns:a16="http://schemas.microsoft.com/office/drawing/2014/main" id="{22791AD2-BFA8-4FB1-81CC-74B957C237AB}"/>
              </a:ext>
            </a:extLst>
          </p:cNvPr>
          <p:cNvSpPr txBox="1">
            <a:spLocks/>
          </p:cNvSpPr>
          <p:nvPr/>
        </p:nvSpPr>
        <p:spPr>
          <a:xfrm>
            <a:off x="2384010" y="978171"/>
            <a:ext cx="5028630" cy="83399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solidFill>
                  <a:srgbClr val="244C5A"/>
                </a:solidFill>
              </a:rPr>
              <a:t>From 2019 to 2020, Iowa saw flights to and from 49 states and 27 countries</a:t>
            </a:r>
          </a:p>
        </p:txBody>
      </p:sp>
      <p:grpSp>
        <p:nvGrpSpPr>
          <p:cNvPr id="15" name="Group 14">
            <a:extLst>
              <a:ext uri="{FF2B5EF4-FFF2-40B4-BE49-F238E27FC236}">
                <a16:creationId xmlns:a16="http://schemas.microsoft.com/office/drawing/2014/main" id="{C82BAE40-31A3-4862-B58A-30BCD6943054}"/>
              </a:ext>
            </a:extLst>
          </p:cNvPr>
          <p:cNvGrpSpPr/>
          <p:nvPr/>
        </p:nvGrpSpPr>
        <p:grpSpPr>
          <a:xfrm>
            <a:off x="6968416" y="3870604"/>
            <a:ext cx="4891028" cy="1887959"/>
            <a:chOff x="30752" y="3681910"/>
            <a:chExt cx="4891028" cy="1887959"/>
          </a:xfrm>
        </p:grpSpPr>
        <p:sp>
          <p:nvSpPr>
            <p:cNvPr id="16" name="Content Placeholder 5">
              <a:extLst>
                <a:ext uri="{FF2B5EF4-FFF2-40B4-BE49-F238E27FC236}">
                  <a16:creationId xmlns:a16="http://schemas.microsoft.com/office/drawing/2014/main" id="{31D781B9-94CB-4705-931C-1CA18C6315B1}"/>
                </a:ext>
              </a:extLst>
            </p:cNvPr>
            <p:cNvSpPr txBox="1">
              <a:spLocks/>
            </p:cNvSpPr>
            <p:nvPr/>
          </p:nvSpPr>
          <p:spPr>
            <a:xfrm>
              <a:off x="2070748" y="3681910"/>
              <a:ext cx="2743200"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7000">
                  <a:solidFill>
                    <a:srgbClr val="244C5A"/>
                  </a:solidFill>
                </a:rPr>
                <a:t>1,400+</a:t>
              </a:r>
            </a:p>
          </p:txBody>
        </p:sp>
        <p:sp>
          <p:nvSpPr>
            <p:cNvPr id="17" name="Content Placeholder 5">
              <a:extLst>
                <a:ext uri="{FF2B5EF4-FFF2-40B4-BE49-F238E27FC236}">
                  <a16:creationId xmlns:a16="http://schemas.microsoft.com/office/drawing/2014/main" id="{C957433A-F38C-4ED6-B8E8-8A3F2384F652}"/>
                </a:ext>
              </a:extLst>
            </p:cNvPr>
            <p:cNvSpPr txBox="1">
              <a:spLocks/>
            </p:cNvSpPr>
            <p:nvPr/>
          </p:nvSpPr>
          <p:spPr>
            <a:xfrm>
              <a:off x="1815670" y="4609142"/>
              <a:ext cx="3106110"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cap="all">
                  <a:solidFill>
                    <a:schemeClr val="bg2"/>
                  </a:solidFill>
                </a:rPr>
                <a:t>Unique Businesses using Iowa airports</a:t>
              </a:r>
              <a:endParaRPr lang="en-US" sz="1800">
                <a:solidFill>
                  <a:schemeClr val="bg2"/>
                </a:solidFill>
              </a:endParaRPr>
            </a:p>
          </p:txBody>
        </p:sp>
        <p:pic>
          <p:nvPicPr>
            <p:cNvPr id="18" name="Graphic 17" descr="Chevron arrows with solid fill">
              <a:extLst>
                <a:ext uri="{FF2B5EF4-FFF2-40B4-BE49-F238E27FC236}">
                  <a16:creationId xmlns:a16="http://schemas.microsoft.com/office/drawing/2014/main" id="{1A4BFAB9-B6B3-4023-ACE5-414EBC4B5B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52" y="3881852"/>
              <a:ext cx="1545032" cy="1216547"/>
            </a:xfrm>
            <a:prstGeom prst="rect">
              <a:avLst/>
            </a:prstGeom>
          </p:spPr>
        </p:pic>
      </p:grpSp>
    </p:spTree>
    <p:extLst>
      <p:ext uri="{BB962C8B-B14F-4D97-AF65-F5344CB8AC3E}">
        <p14:creationId xmlns:p14="http://schemas.microsoft.com/office/powerpoint/2010/main" val="160720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39CE-0BCA-4D51-B08F-859AB7047063}"/>
              </a:ext>
            </a:extLst>
          </p:cNvPr>
          <p:cNvSpPr>
            <a:spLocks noGrp="1"/>
          </p:cNvSpPr>
          <p:nvPr>
            <p:ph type="title"/>
          </p:nvPr>
        </p:nvSpPr>
        <p:spPr>
          <a:xfrm>
            <a:off x="288621" y="402825"/>
            <a:ext cx="5481989" cy="1325563"/>
          </a:xfrm>
        </p:spPr>
        <p:txBody>
          <a:bodyPr/>
          <a:lstStyle/>
          <a:p>
            <a:r>
              <a:rPr lang="en-US" cap="all" dirty="0">
                <a:latin typeface="Grandview" panose="020B0502040204020203" pitchFamily="34" charset="0"/>
              </a:rPr>
              <a:t>AVIATION’S IMPORTANCE TO IOWA BUSINESS</a:t>
            </a:r>
          </a:p>
        </p:txBody>
      </p:sp>
      <p:pic>
        <p:nvPicPr>
          <p:cNvPr id="6" name="Picture 5" descr="A picture containing sky, building, outdoor, city&#10;&#10;Description automatically generated">
            <a:extLst>
              <a:ext uri="{FF2B5EF4-FFF2-40B4-BE49-F238E27FC236}">
                <a16:creationId xmlns:a16="http://schemas.microsoft.com/office/drawing/2014/main" id="{01C8C973-AA28-40AB-A1C3-56F543D0FC4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636"/>
          <a:stretch/>
        </p:blipFill>
        <p:spPr>
          <a:xfrm>
            <a:off x="6359557" y="-1138"/>
            <a:ext cx="5832443" cy="3888295"/>
          </a:xfrm>
          <a:prstGeom prst="parallelogram">
            <a:avLst/>
          </a:prstGeom>
        </p:spPr>
      </p:pic>
      <p:sp>
        <p:nvSpPr>
          <p:cNvPr id="9" name="Content Placeholder 5">
            <a:extLst>
              <a:ext uri="{FF2B5EF4-FFF2-40B4-BE49-F238E27FC236}">
                <a16:creationId xmlns:a16="http://schemas.microsoft.com/office/drawing/2014/main" id="{F626D55D-8088-41C0-93DB-45B9E878B0F2}"/>
              </a:ext>
            </a:extLst>
          </p:cNvPr>
          <p:cNvSpPr txBox="1">
            <a:spLocks/>
          </p:cNvSpPr>
          <p:nvPr/>
        </p:nvSpPr>
        <p:spPr>
          <a:xfrm>
            <a:off x="-437822" y="1901826"/>
            <a:ext cx="3454426"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4400" dirty="0">
                <a:solidFill>
                  <a:srgbClr val="244C5A"/>
                </a:solidFill>
              </a:rPr>
              <a:t>166,000</a:t>
            </a:r>
          </a:p>
        </p:txBody>
      </p:sp>
      <p:sp>
        <p:nvSpPr>
          <p:cNvPr id="11" name="Content Placeholder 5">
            <a:extLst>
              <a:ext uri="{FF2B5EF4-FFF2-40B4-BE49-F238E27FC236}">
                <a16:creationId xmlns:a16="http://schemas.microsoft.com/office/drawing/2014/main" id="{2814B2BB-969A-449F-85D4-C50A9F6D0F8A}"/>
              </a:ext>
            </a:extLst>
          </p:cNvPr>
          <p:cNvSpPr txBox="1">
            <a:spLocks/>
          </p:cNvSpPr>
          <p:nvPr/>
        </p:nvSpPr>
        <p:spPr>
          <a:xfrm>
            <a:off x="2411409" y="1958390"/>
            <a:ext cx="3092244"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all" dirty="0">
                <a:solidFill>
                  <a:schemeClr val="bg2"/>
                </a:solidFill>
              </a:rPr>
              <a:t>IOWA EMPLOYEES USE COMMERCIAL AIR SERVICE</a:t>
            </a:r>
            <a:endParaRPr lang="en-US" sz="2000" dirty="0">
              <a:solidFill>
                <a:schemeClr val="bg2"/>
              </a:solidFill>
            </a:endParaRPr>
          </a:p>
        </p:txBody>
      </p:sp>
      <p:sp>
        <p:nvSpPr>
          <p:cNvPr id="12" name="Content Placeholder 5">
            <a:extLst>
              <a:ext uri="{FF2B5EF4-FFF2-40B4-BE49-F238E27FC236}">
                <a16:creationId xmlns:a16="http://schemas.microsoft.com/office/drawing/2014/main" id="{CAD00BDE-36FD-41AB-9F85-174A6A546DD5}"/>
              </a:ext>
            </a:extLst>
          </p:cNvPr>
          <p:cNvSpPr txBox="1">
            <a:spLocks/>
          </p:cNvSpPr>
          <p:nvPr/>
        </p:nvSpPr>
        <p:spPr>
          <a:xfrm>
            <a:off x="-94197" y="2774004"/>
            <a:ext cx="3454426"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4400" dirty="0">
                <a:solidFill>
                  <a:srgbClr val="244C5A"/>
                </a:solidFill>
              </a:rPr>
              <a:t>$10B</a:t>
            </a:r>
          </a:p>
        </p:txBody>
      </p:sp>
      <p:sp>
        <p:nvSpPr>
          <p:cNvPr id="13" name="Content Placeholder 5">
            <a:extLst>
              <a:ext uri="{FF2B5EF4-FFF2-40B4-BE49-F238E27FC236}">
                <a16:creationId xmlns:a16="http://schemas.microsoft.com/office/drawing/2014/main" id="{181AC63A-997E-429E-BFE0-4752DCA94BE6}"/>
              </a:ext>
            </a:extLst>
          </p:cNvPr>
          <p:cNvSpPr txBox="1">
            <a:spLocks/>
          </p:cNvSpPr>
          <p:nvPr/>
        </p:nvSpPr>
        <p:spPr>
          <a:xfrm>
            <a:off x="2411409" y="3059842"/>
            <a:ext cx="3272984"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all" dirty="0">
                <a:solidFill>
                  <a:schemeClr val="bg2"/>
                </a:solidFill>
              </a:rPr>
              <a:t>In ANNUAL Payroll </a:t>
            </a:r>
            <a:endParaRPr lang="en-US" sz="2000" dirty="0">
              <a:solidFill>
                <a:schemeClr val="bg2"/>
              </a:solidFill>
            </a:endParaRPr>
          </a:p>
        </p:txBody>
      </p:sp>
      <p:sp>
        <p:nvSpPr>
          <p:cNvPr id="14" name="Content Placeholder 5">
            <a:extLst>
              <a:ext uri="{FF2B5EF4-FFF2-40B4-BE49-F238E27FC236}">
                <a16:creationId xmlns:a16="http://schemas.microsoft.com/office/drawing/2014/main" id="{E3A2B339-7D57-424F-B91D-A04BC4C5C39F}"/>
              </a:ext>
            </a:extLst>
          </p:cNvPr>
          <p:cNvSpPr txBox="1">
            <a:spLocks/>
          </p:cNvSpPr>
          <p:nvPr/>
        </p:nvSpPr>
        <p:spPr>
          <a:xfrm>
            <a:off x="-73500" y="3661419"/>
            <a:ext cx="3454426" cy="1887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Font typeface="Arial" panose="020B0604020202020204" pitchFamily="34" charset="0"/>
              <a:buNone/>
            </a:pPr>
            <a:r>
              <a:rPr lang="en-US" sz="4400" dirty="0">
                <a:solidFill>
                  <a:srgbClr val="244C5A"/>
                </a:solidFill>
              </a:rPr>
              <a:t>$25B</a:t>
            </a:r>
          </a:p>
        </p:txBody>
      </p:sp>
      <p:sp>
        <p:nvSpPr>
          <p:cNvPr id="15" name="Content Placeholder 5">
            <a:extLst>
              <a:ext uri="{FF2B5EF4-FFF2-40B4-BE49-F238E27FC236}">
                <a16:creationId xmlns:a16="http://schemas.microsoft.com/office/drawing/2014/main" id="{5B970312-E078-4D3D-8433-45AEAB8D1783}"/>
              </a:ext>
            </a:extLst>
          </p:cNvPr>
          <p:cNvSpPr txBox="1">
            <a:spLocks/>
          </p:cNvSpPr>
          <p:nvPr/>
        </p:nvSpPr>
        <p:spPr>
          <a:xfrm>
            <a:off x="2408136" y="3913036"/>
            <a:ext cx="3923653" cy="8914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cap="all" dirty="0">
                <a:solidFill>
                  <a:schemeClr val="bg2"/>
                </a:solidFill>
              </a:rPr>
              <a:t>In ANNUAL Economic activity</a:t>
            </a:r>
            <a:endParaRPr lang="en-US" sz="2000" dirty="0">
              <a:solidFill>
                <a:schemeClr val="bg2"/>
              </a:solidFill>
            </a:endParaRPr>
          </a:p>
        </p:txBody>
      </p:sp>
    </p:spTree>
    <p:extLst>
      <p:ext uri="{BB962C8B-B14F-4D97-AF65-F5344CB8AC3E}">
        <p14:creationId xmlns:p14="http://schemas.microsoft.com/office/powerpoint/2010/main" val="690462344"/>
      </p:ext>
    </p:extLst>
  </p:cSld>
  <p:clrMapOvr>
    <a:masterClrMapping/>
  </p:clrMapOvr>
</p:sld>
</file>

<file path=ppt/theme/theme1.xml><?xml version="1.0" encoding="utf-8"?>
<a:theme xmlns:a="http://schemas.openxmlformats.org/drawingml/2006/main" name="Office Theme">
  <a:themeElements>
    <a:clrScheme name="Iowa Econ Study">
      <a:dk1>
        <a:srgbClr val="005580"/>
      </a:dk1>
      <a:lt1>
        <a:sysClr val="window" lastClr="FFFFFF"/>
      </a:lt1>
      <a:dk2>
        <a:srgbClr val="7F2629"/>
      </a:dk2>
      <a:lt2>
        <a:srgbClr val="55575A"/>
      </a:lt2>
      <a:accent1>
        <a:srgbClr val="0271A5"/>
      </a:accent1>
      <a:accent2>
        <a:srgbClr val="77D2FD"/>
      </a:accent2>
      <a:accent3>
        <a:srgbClr val="75707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D7BE2B9536B24E9DC9AA6CE5408128" ma:contentTypeVersion="14" ma:contentTypeDescription="Create a new document." ma:contentTypeScope="" ma:versionID="5922636bb080979f3cbb02351a5cedfd">
  <xsd:schema xmlns:xsd="http://www.w3.org/2001/XMLSchema" xmlns:xs="http://www.w3.org/2001/XMLSchema" xmlns:p="http://schemas.microsoft.com/office/2006/metadata/properties" xmlns:ns3="0d082c47-35d7-4e59-bc69-b5701697f7de" xmlns:ns4="a6558fb5-53f8-45a3-94de-9183df0641a6" targetNamespace="http://schemas.microsoft.com/office/2006/metadata/properties" ma:root="true" ma:fieldsID="aee9effa74dfe2d9b1df5e7bfc7ce38a" ns3:_="" ns4:_="">
    <xsd:import namespace="0d082c47-35d7-4e59-bc69-b5701697f7de"/>
    <xsd:import namespace="a6558fb5-53f8-45a3-94de-9183df0641a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82c47-35d7-4e59-bc69-b5701697f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558fb5-53f8-45a3-94de-9183df0641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31254-F7D9-416D-8536-B245E6142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082c47-35d7-4e59-bc69-b5701697f7de"/>
    <ds:schemaRef ds:uri="a6558fb5-53f8-45a3-94de-9183df064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010EF5-0936-4773-BAB5-F82FF95B2BBF}">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 ds:uri="0d082c47-35d7-4e59-bc69-b5701697f7de"/>
    <ds:schemaRef ds:uri="a6558fb5-53f8-45a3-94de-9183df0641a6"/>
    <ds:schemaRef ds:uri="http://purl.org/dc/dcmitype/"/>
  </ds:schemaRefs>
</ds:datastoreItem>
</file>

<file path=customXml/itemProps3.xml><?xml version="1.0" encoding="utf-8"?>
<ds:datastoreItem xmlns:ds="http://schemas.openxmlformats.org/officeDocument/2006/customXml" ds:itemID="{2CD30CD2-97B4-4F47-8C44-3CFA9CAEB5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6050</TotalTime>
  <Words>2146</Words>
  <Application>Microsoft Office PowerPoint</Application>
  <PresentationFormat>Widescreen</PresentationFormat>
  <Paragraphs>183</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Courier New</vt:lpstr>
      <vt:lpstr>Gotham Book</vt:lpstr>
      <vt:lpstr>Grandview</vt:lpstr>
      <vt:lpstr>Office Theme</vt:lpstr>
      <vt:lpstr>Office Theme</vt:lpstr>
      <vt:lpstr>PowerPoint Presentation</vt:lpstr>
      <vt:lpstr>PowerPoint Presentation</vt:lpstr>
      <vt:lpstr>PowerPoint Presentation</vt:lpstr>
      <vt:lpstr>PowerPoint Presentation</vt:lpstr>
      <vt:lpstr>AIRLINE SERVICE</vt:lpstr>
      <vt:lpstr>AIR CARGO</vt:lpstr>
      <vt:lpstr>MILITARY</vt:lpstr>
      <vt:lpstr>Business Use</vt:lpstr>
      <vt:lpstr>AVIATION’S IMPORTANCE TO IOWA BUSINESS</vt:lpstr>
      <vt:lpstr>Air Medical</vt:lpstr>
      <vt:lpstr>AERIAL APPLICATORS</vt:lpstr>
      <vt:lpstr>PUBLIC SAFETY</vt:lpstr>
      <vt:lpstr>GRASSROOTS AVIATION</vt:lpstr>
      <vt:lpstr>Fixed Base Operators</vt:lpstr>
      <vt:lpstr>UAS &amp; AAM</vt:lpstr>
      <vt:lpstr>AVIATION EDUCATION</vt:lpstr>
      <vt:lpstr>PowerPoint Presentation</vt:lpstr>
      <vt:lpstr>Iowa Airports</vt:lpstr>
      <vt:lpstr>Aerospace</vt:lpstr>
      <vt:lpstr>Aviation-Related Tax Revenues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Belt</dc:creator>
  <cp:lastModifiedBy>Sanders, Greg</cp:lastModifiedBy>
  <cp:revision>10</cp:revision>
  <dcterms:created xsi:type="dcterms:W3CDTF">2019-11-12T17:27:16Z</dcterms:created>
  <dcterms:modified xsi:type="dcterms:W3CDTF">2022-10-24T15:01:08Z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0x01010051D7BE2B9536B24E9DC9AA6CE5408128</vt:lpwstr>
  </property>
</Properties>
</file>